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2" r:id="rId2"/>
    <p:sldId id="288" r:id="rId3"/>
    <p:sldId id="289" r:id="rId4"/>
    <p:sldId id="279" r:id="rId5"/>
    <p:sldId id="270" r:id="rId6"/>
    <p:sldId id="284" r:id="rId7"/>
    <p:sldId id="286" r:id="rId8"/>
    <p:sldId id="283" r:id="rId9"/>
    <p:sldId id="285" r:id="rId10"/>
    <p:sldId id="287" r:id="rId11"/>
    <p:sldId id="280" r:id="rId12"/>
    <p:sldId id="282" r:id="rId13"/>
    <p:sldId id="278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91BC"/>
    <a:srgbClr val="D33328"/>
    <a:srgbClr val="F6BC1C"/>
    <a:srgbClr val="CB0F22"/>
    <a:srgbClr val="FEE9AB"/>
    <a:srgbClr val="FEECB7"/>
    <a:srgbClr val="809F8E"/>
    <a:srgbClr val="46635D"/>
    <a:srgbClr val="C4BD97"/>
    <a:srgbClr val="DE6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4" autoAdjust="0"/>
    <p:restoredTop sz="99808" autoAdjust="0"/>
  </p:normalViewPr>
  <p:slideViewPr>
    <p:cSldViewPr snapToGrid="0" snapToObjects="1" showGuides="1">
      <p:cViewPr>
        <p:scale>
          <a:sx n="100" d="100"/>
          <a:sy n="100" d="100"/>
        </p:scale>
        <p:origin x="-2096" y="-1752"/>
      </p:cViewPr>
      <p:guideLst>
        <p:guide orient="horz" pos="1135"/>
        <p:guide orient="horz" pos="4319"/>
        <p:guide orient="horz" pos="3607"/>
        <p:guide pos="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38" d="100"/>
          <a:sy n="138" d="100"/>
        </p:scale>
        <p:origin x="-291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326EC0D-AC9D-AF40-866E-3DFA7D3F42E1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A29F40F-71BB-EB42-A426-BAFA069F2A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33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A65AB8-CA18-9947-A4E6-AF16CAA3DBAB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14340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8ADF7A-9E10-7F45-ABE4-218F9A442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E77C0-DE73-DF46-B551-3C4738BAA01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314EF-307B-1340-8F5A-64381F6B8AC2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3175-5720-8545-A8DA-3636D9A425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7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8CF38-5207-9143-BD6D-6329DADD54D5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7F91D-3A93-8344-8E4D-A99033827B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6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BF390-625F-AD49-A999-661CB10D5BA6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C283B-0698-7C4D-A06C-AE003673B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3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00A3D-EDCE-B942-8432-70199C8B564D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7C8A6-C59B-984E-A77A-C1B8254012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4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93F7F-3D12-6947-9338-B4D55CEE6018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7E87A-AFBD-AE4D-91E2-BE3C9AC69D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3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64B1-31CC-3249-BED8-465F7A0DA871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C7F1D-4EF3-8548-8626-268E0697A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9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0C80-0F14-4244-B0C9-1B16931DA49B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23425-D4D9-8E4C-9750-266BDC71EC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9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FC2A1-0E9D-B740-957A-70AEE36FA760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840B-5E68-224E-8931-B24917B271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9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C5783-BC10-CC4C-B7B1-2D69B4BB05BA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D65C6-F82B-064A-A8BA-7452D50128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08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DC3AC-F7B6-BA47-B65C-B095FDA9D47C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74667-A1DB-B443-9703-E01BED5CE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72522-CA6D-4749-860C-36CBC807EED0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591A-3FDB-3D4C-A8B8-8ABB5439E8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4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CEDC953-2EA0-7445-A6E7-294112C6AA25}" type="datetimeFigureOut">
              <a:rPr lang="en-US"/>
              <a:pPr>
                <a:defRPr/>
              </a:pPr>
              <a:t>07/10/21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B146CF-02D7-5F4C-8B62-1A3A661E4A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20" Type="http://schemas.openxmlformats.org/officeDocument/2006/relationships/image" Target="../media/image87.png"/><Relationship Id="rId21" Type="http://schemas.openxmlformats.org/officeDocument/2006/relationships/image" Target="../media/image88.png"/><Relationship Id="rId22" Type="http://schemas.openxmlformats.org/officeDocument/2006/relationships/image" Target="../media/image89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6" Type="http://schemas.openxmlformats.org/officeDocument/2006/relationships/image" Target="../media/image83.png"/><Relationship Id="rId17" Type="http://schemas.openxmlformats.org/officeDocument/2006/relationships/image" Target="../media/image84.png"/><Relationship Id="rId18" Type="http://schemas.openxmlformats.org/officeDocument/2006/relationships/image" Target="../media/image85.png"/><Relationship Id="rId19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3.png"/><Relationship Id="rId13" Type="http://schemas.openxmlformats.org/officeDocument/2006/relationships/image" Target="../media/image17.png"/><Relationship Id="rId14" Type="http://schemas.openxmlformats.org/officeDocument/2006/relationships/image" Target="../media/image14.png"/><Relationship Id="rId15" Type="http://schemas.openxmlformats.org/officeDocument/2006/relationships/image" Target="../media/image18.png"/><Relationship Id="rId16" Type="http://schemas.openxmlformats.org/officeDocument/2006/relationships/image" Target="../media/image21.png"/><Relationship Id="rId17" Type="http://schemas.openxmlformats.org/officeDocument/2006/relationships/image" Target="../media/image91.png"/><Relationship Id="rId18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emf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emf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emf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em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emf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emf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20" Type="http://schemas.openxmlformats.org/officeDocument/2006/relationships/image" Target="../media/image53.png"/><Relationship Id="rId21" Type="http://schemas.openxmlformats.org/officeDocument/2006/relationships/image" Target="../media/image54.png"/><Relationship Id="rId22" Type="http://schemas.openxmlformats.org/officeDocument/2006/relationships/image" Target="../media/image55.png"/><Relationship Id="rId23" Type="http://schemas.openxmlformats.org/officeDocument/2006/relationships/image" Target="../media/image56.png"/><Relationship Id="rId24" Type="http://schemas.openxmlformats.org/officeDocument/2006/relationships/image" Target="../media/image57.png"/><Relationship Id="rId25" Type="http://schemas.openxmlformats.org/officeDocument/2006/relationships/image" Target="../media/image58.png"/><Relationship Id="rId26" Type="http://schemas.openxmlformats.org/officeDocument/2006/relationships/image" Target="../media/image59.png"/><Relationship Id="rId27" Type="http://schemas.openxmlformats.org/officeDocument/2006/relationships/image" Target="../media/image60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png"/><Relationship Id="rId18" Type="http://schemas.openxmlformats.org/officeDocument/2006/relationships/image" Target="../media/image51.png"/><Relationship Id="rId19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20" Type="http://schemas.openxmlformats.org/officeDocument/2006/relationships/image" Target="../media/image73.png"/><Relationship Id="rId21" Type="http://schemas.openxmlformats.org/officeDocument/2006/relationships/image" Target="../media/image74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114800" y="661988"/>
            <a:ext cx="489743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New for 2019!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550" y="965200"/>
            <a:ext cx="4572000" cy="6858000"/>
          </a:xfrm>
          <a:prstGeom prst="rect">
            <a:avLst/>
          </a:prstGeom>
        </p:spPr>
      </p:pic>
      <p:pic>
        <p:nvPicPr>
          <p:cNvPr id="4" name="Picture 3" descr="JollyEnglishLogo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26" y="-6048994"/>
            <a:ext cx="13977727" cy="10717372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 rot="656927">
            <a:off x="3994150" y="2393950"/>
            <a:ext cx="355600" cy="3556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 rot="20313533">
            <a:off x="3463558" y="4765197"/>
            <a:ext cx="825500" cy="825500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 rot="20369029">
            <a:off x="511175" y="1553119"/>
            <a:ext cx="641350" cy="64135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888974" y="4840275"/>
            <a:ext cx="355600" cy="355600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 rot="1010263">
            <a:off x="2887183" y="1525335"/>
            <a:ext cx="520798" cy="52079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 rot="20359720">
            <a:off x="5124785" y="2057062"/>
            <a:ext cx="355600" cy="3556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 rot="267617">
            <a:off x="1274722" y="1568450"/>
            <a:ext cx="355600" cy="3556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 rot="19352598">
            <a:off x="304825" y="2137943"/>
            <a:ext cx="355600" cy="355600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 rot="20952444">
            <a:off x="1465811" y="5272567"/>
            <a:ext cx="355600" cy="3556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 rot="1472641">
            <a:off x="1410916" y="4919327"/>
            <a:ext cx="486420" cy="48642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 rot="831282">
            <a:off x="2031304" y="5105824"/>
            <a:ext cx="522092" cy="5220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 rot="21184148">
            <a:off x="2693459" y="5067685"/>
            <a:ext cx="681826" cy="681826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4466287" y="2234864"/>
            <a:ext cx="522092" cy="5220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 rot="267617">
            <a:off x="7764422" y="1759539"/>
            <a:ext cx="355600" cy="3556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 rot="923507">
            <a:off x="7873447" y="2205145"/>
            <a:ext cx="825500" cy="8255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 rot="20733281">
            <a:off x="8070850" y="3238500"/>
            <a:ext cx="355600" cy="355600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 rot="869960">
            <a:off x="8684923" y="1957699"/>
            <a:ext cx="217544" cy="217544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869960">
            <a:off x="4271512" y="2060102"/>
            <a:ext cx="217544" cy="217544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 rot="869960">
            <a:off x="8162214" y="5133647"/>
            <a:ext cx="217544" cy="217544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 rot="20639456">
            <a:off x="8360764" y="4597065"/>
            <a:ext cx="486420" cy="48642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7947521" y="4583272"/>
            <a:ext cx="355600" cy="3556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 rot="869960">
            <a:off x="4879608" y="5441520"/>
            <a:ext cx="217544" cy="217544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 rot="20129429">
            <a:off x="310353" y="5398728"/>
            <a:ext cx="217544" cy="21754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 rot="20129429">
            <a:off x="3088377" y="2713421"/>
            <a:ext cx="217544" cy="217544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 rot="20129429">
            <a:off x="365522" y="3912829"/>
            <a:ext cx="217544" cy="217544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 rot="783324">
            <a:off x="3088378" y="2648183"/>
            <a:ext cx="217544" cy="21754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 rot="20129429">
            <a:off x="4832153" y="5032356"/>
            <a:ext cx="217544" cy="217544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5206007" y="3179289"/>
            <a:ext cx="355600" cy="355600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 rot="21024261">
            <a:off x="5120921" y="5185605"/>
            <a:ext cx="355600" cy="3556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3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89050" y="274638"/>
            <a:ext cx="7766050" cy="1143000"/>
          </a:xfrm>
        </p:spPr>
        <p:txBody>
          <a:bodyPr/>
          <a:lstStyle/>
          <a:p>
            <a:r>
              <a:rPr lang="en-US" dirty="0" smtClean="0"/>
              <a:t>Jolly English Flashcards</a:t>
            </a:r>
            <a:endParaRPr lang="en-US" dirty="0"/>
          </a:p>
        </p:txBody>
      </p:sp>
      <p:pic>
        <p:nvPicPr>
          <p:cNvPr id="21" name="Picture 20" descr="JollyEnglish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43065"/>
            <a:ext cx="5505449" cy="42212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soon!</a:t>
            </a:r>
            <a:endParaRPr lang="en-US" sz="1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068646" y="1389434"/>
            <a:ext cx="288485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	15 topics</a:t>
            </a:r>
          </a:p>
          <a:p>
            <a:endParaRPr lang="en-US" sz="1600" b="1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Numbers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</a:rPr>
              <a:t> 	</a:t>
            </a:r>
          </a:p>
          <a:p>
            <a:pPr marL="342900" indent="-342900">
              <a:buAutoNum type="arabicPeriod"/>
            </a:pPr>
            <a:r>
              <a:rPr lang="en-US" sz="1600" dirty="0" err="1" smtClean="0"/>
              <a:t>Colours</a:t>
            </a:r>
            <a:r>
              <a:rPr lang="en-US" sz="1600" dirty="0" smtClean="0"/>
              <a:t> 		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Animals 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Food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Toys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At school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At home	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Outside 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Clothing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Parts of the body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Weather 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Action verbs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Characters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Opposites and adjectives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Transport</a:t>
            </a:r>
            <a:endParaRPr lang="en-US" sz="1600" dirty="0"/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748103" y="1389434"/>
            <a:ext cx="4584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296 flashcards</a:t>
            </a:r>
            <a:endParaRPr lang="en-US" sz="2800" b="1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7916" y="2186919"/>
            <a:ext cx="1208388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85152" y="2186920"/>
            <a:ext cx="1202257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8124" y="2186920"/>
            <a:ext cx="1204656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94784" y="2186920"/>
            <a:ext cx="1199678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539" y="2017826"/>
            <a:ext cx="864000" cy="120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0321" y="3457636"/>
            <a:ext cx="1203578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86984" y="3457637"/>
            <a:ext cx="1198594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40613" y="3457637"/>
            <a:ext cx="1199678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91043" y="3457637"/>
            <a:ext cx="1207160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47005" y="3457636"/>
            <a:ext cx="1203578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8530" y="4728354"/>
            <a:ext cx="1207160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84847" y="4728355"/>
            <a:ext cx="1202868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40263" y="4728355"/>
            <a:ext cx="1200378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97797" y="4728355"/>
            <a:ext cx="1193652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94434" y="4732359"/>
            <a:ext cx="1200378" cy="8614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45214" y="4728354"/>
            <a:ext cx="1207160" cy="86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54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2850" y="274638"/>
            <a:ext cx="7766050" cy="1143000"/>
          </a:xfrm>
        </p:spPr>
        <p:txBody>
          <a:bodyPr/>
          <a:lstStyle/>
          <a:p>
            <a:r>
              <a:rPr lang="en-US" dirty="0" smtClean="0"/>
              <a:t>Jolly English Teacher’s Kit</a:t>
            </a:r>
            <a:endParaRPr lang="en-US" dirty="0"/>
          </a:p>
        </p:txBody>
      </p:sp>
      <p:pic>
        <p:nvPicPr>
          <p:cNvPr id="21" name="Picture 20" descr="JollyEnglish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43065"/>
            <a:ext cx="5505449" cy="42212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extBox 1"/>
          <p:cNvSpPr txBox="1"/>
          <p:nvPr/>
        </p:nvSpPr>
        <p:spPr>
          <a:xfrm>
            <a:off x="215900" y="1536700"/>
            <a:ext cx="82169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Jolly English Teacher’s Kit includes the following:</a:t>
            </a:r>
          </a:p>
          <a:p>
            <a:endParaRPr lang="en-US" sz="10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English Teacher’s Book 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Teacher’s Book </a:t>
            </a:r>
            <a:r>
              <a:rPr lang="en-US" sz="2400" dirty="0" smtClean="0"/>
              <a:t>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</a:t>
            </a:r>
            <a:r>
              <a:rPr lang="en-US" sz="2400" dirty="0" smtClean="0"/>
              <a:t>Pupil </a:t>
            </a:r>
            <a:r>
              <a:rPr lang="en-US" sz="2400" dirty="0"/>
              <a:t>Book </a:t>
            </a:r>
            <a:r>
              <a:rPr lang="en-US" sz="2400" dirty="0" smtClean="0"/>
              <a:t>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Pupil Book </a:t>
            </a:r>
            <a:r>
              <a:rPr lang="en-US" sz="2400" dirty="0" smtClean="0"/>
              <a:t>2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</a:t>
            </a:r>
            <a:r>
              <a:rPr lang="en-US" sz="2400" dirty="0" smtClean="0"/>
              <a:t>Practice Book </a:t>
            </a:r>
            <a:r>
              <a:rPr lang="en-US" sz="2400" dirty="0"/>
              <a:t>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Practice Book </a:t>
            </a:r>
            <a:r>
              <a:rPr lang="en-US" sz="2400" dirty="0" smtClean="0"/>
              <a:t>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296 Picture Flashcards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Beanbag (used in games)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Snake, Inky and Bee Puppets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45329" y="1827373"/>
            <a:ext cx="2134680" cy="1353937"/>
            <a:chOff x="5457820" y="4261143"/>
            <a:chExt cx="2134680" cy="1353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374465">
              <a:off x="5457820" y="4535080"/>
              <a:ext cx="1579064" cy="10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743613">
              <a:off x="6789447" y="4261143"/>
              <a:ext cx="803053" cy="799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5016443" y="2101310"/>
            <a:ext cx="2035860" cy="1650767"/>
            <a:chOff x="5457819" y="4535080"/>
            <a:chExt cx="2035860" cy="16507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374465">
              <a:off x="5457819" y="4535080"/>
              <a:ext cx="1579067" cy="10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743613">
              <a:off x="6690625" y="5386140"/>
              <a:ext cx="803054" cy="799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844384">
            <a:off x="4662985" y="3141839"/>
            <a:ext cx="152767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75270">
            <a:off x="7306857" y="2908291"/>
            <a:ext cx="1527675" cy="107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66396">
            <a:off x="5224117" y="3886450"/>
            <a:ext cx="152767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296157">
            <a:off x="6906060" y="3788291"/>
            <a:ext cx="1527675" cy="107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74465">
            <a:off x="6953948" y="4548411"/>
            <a:ext cx="2362916" cy="218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43933" y="4959483"/>
            <a:ext cx="1527675" cy="94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74465">
            <a:off x="6352473" y="5063382"/>
            <a:ext cx="764642" cy="7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48685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7250" y="274638"/>
            <a:ext cx="7766050" cy="1143000"/>
          </a:xfrm>
        </p:spPr>
        <p:txBody>
          <a:bodyPr/>
          <a:lstStyle/>
          <a:p>
            <a:r>
              <a:rPr lang="en-US" dirty="0" smtClean="0"/>
              <a:t>Jolly English Pupil Sets</a:t>
            </a:r>
            <a:endParaRPr lang="en-US" dirty="0"/>
          </a:p>
        </p:txBody>
      </p:sp>
      <p:pic>
        <p:nvPicPr>
          <p:cNvPr id="21" name="Picture 20" descr="JollyEnglish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43065"/>
            <a:ext cx="5505449" cy="42212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extBox 1"/>
          <p:cNvSpPr txBox="1"/>
          <p:nvPr/>
        </p:nvSpPr>
        <p:spPr>
          <a:xfrm>
            <a:off x="12699" y="1727200"/>
            <a:ext cx="4528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	Pupil Set 1 </a:t>
            </a:r>
            <a:r>
              <a:rPr lang="en-US" sz="2400" dirty="0" smtClean="0"/>
              <a:t>contains...</a:t>
            </a:r>
          </a:p>
          <a:p>
            <a:endParaRPr lang="en-US" sz="10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</a:t>
            </a:r>
            <a:r>
              <a:rPr lang="en-US" sz="2400" dirty="0" smtClean="0"/>
              <a:t>Pupil </a:t>
            </a:r>
            <a:r>
              <a:rPr lang="en-US" sz="2400" dirty="0"/>
              <a:t>Book </a:t>
            </a:r>
            <a:r>
              <a:rPr lang="en-US" sz="2400" dirty="0" smtClean="0"/>
              <a:t>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</a:t>
            </a:r>
            <a:r>
              <a:rPr lang="en-US" sz="2400" dirty="0" smtClean="0"/>
              <a:t>Practice Book 1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844384">
            <a:off x="486128" y="3646477"/>
            <a:ext cx="2036899" cy="143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66396">
            <a:off x="2095684" y="4318503"/>
            <a:ext cx="2036899" cy="143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693755" y="1727201"/>
            <a:ext cx="4528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	Pupil Set 2 </a:t>
            </a:r>
            <a:r>
              <a:rPr lang="en-US" sz="2400" dirty="0" smtClean="0"/>
              <a:t>contains...</a:t>
            </a:r>
          </a:p>
          <a:p>
            <a:endParaRPr lang="en-US" sz="10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</a:t>
            </a:r>
            <a:r>
              <a:rPr lang="en-US" sz="2400" dirty="0" smtClean="0"/>
              <a:t>Pupil </a:t>
            </a:r>
            <a:r>
              <a:rPr lang="en-US" sz="2400" dirty="0"/>
              <a:t>Book 2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Jolly </a:t>
            </a:r>
            <a:r>
              <a:rPr lang="en-US" sz="2400" dirty="0"/>
              <a:t>English </a:t>
            </a:r>
            <a:r>
              <a:rPr lang="en-US" sz="2400" dirty="0" smtClean="0"/>
              <a:t>Practice Book </a:t>
            </a:r>
            <a:r>
              <a:rPr lang="en-US" sz="2400" dirty="0"/>
              <a:t>2</a:t>
            </a:r>
          </a:p>
          <a:p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844384">
            <a:off x="5167184" y="3646478"/>
            <a:ext cx="2036898" cy="143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66396">
            <a:off x="6776740" y="4318504"/>
            <a:ext cx="2036898" cy="143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4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9" name="Picture 28" descr="JollyEnglishLogo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8" y="2609852"/>
            <a:ext cx="5505449" cy="4221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Jolly English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9" y="3963040"/>
            <a:ext cx="1593852" cy="150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820150" y="4179880"/>
            <a:ext cx="3340653" cy="1940468"/>
            <a:chOff x="4821276" y="4260504"/>
            <a:chExt cx="3340653" cy="19404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39955">
              <a:off x="4821276" y="4260504"/>
              <a:ext cx="1627363" cy="1620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905">
              <a:off x="6535159" y="4580974"/>
              <a:ext cx="1626770" cy="1619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231025" y="1682430"/>
            <a:ext cx="8636730" cy="4026639"/>
            <a:chOff x="247651" y="1682430"/>
            <a:chExt cx="8636730" cy="40266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39955">
              <a:off x="247651" y="1682430"/>
              <a:ext cx="4940340" cy="337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905">
              <a:off x="3944041" y="2330128"/>
              <a:ext cx="4940340" cy="337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231025" y="1625600"/>
            <a:ext cx="8636729" cy="4140299"/>
            <a:chOff x="247651" y="1625600"/>
            <a:chExt cx="8636729" cy="41402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39955">
              <a:off x="247651" y="1625600"/>
              <a:ext cx="4940340" cy="3492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905">
              <a:off x="3944041" y="2273299"/>
              <a:ext cx="4940339" cy="3492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247651" y="1625600"/>
            <a:ext cx="8636730" cy="4140299"/>
            <a:chOff x="247651" y="1625600"/>
            <a:chExt cx="8636730" cy="4140299"/>
          </a:xfrm>
        </p:grpSpPr>
        <p:pic>
          <p:nvPicPr>
            <p:cNvPr id="5" name="Picture 4" descr="ESL_PB1cover-2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39955">
              <a:off x="247651" y="1625600"/>
              <a:ext cx="4940340" cy="3492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905">
              <a:off x="3944041" y="2273299"/>
              <a:ext cx="4940340" cy="3492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Picture 16" descr="ESLFC_BoxCutter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184570"/>
            <a:ext cx="4451350" cy="275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 smtClean="0"/>
              <a:t>Available now!</a:t>
            </a:r>
            <a:endParaRPr lang="en-US" sz="1800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899" y="2193559"/>
            <a:ext cx="5412695" cy="500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58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-0.21667 -0.1490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24375 -0.1490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24392 0.1657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19497 0.1467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12917 -0.03333 " pathEditMode="relative" ptsTypes="AA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10885 0.1085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10503 0.03357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Picture 24" descr="JollyEnglishLogo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8" y="2609852"/>
            <a:ext cx="5505449" cy="422128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804150" cy="1143000"/>
          </a:xfrm>
        </p:spPr>
        <p:txBody>
          <a:bodyPr/>
          <a:lstStyle/>
          <a:p>
            <a:r>
              <a:rPr lang="en-US" dirty="0" smtClean="0"/>
              <a:t>Who is Jolly English for?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7350" y="1790700"/>
            <a:ext cx="8216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Jolly English is an English language course that has been carefully developed and sequenced for pre-school children who have little or no knowledge of English. 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Join </a:t>
            </a:r>
            <a:r>
              <a:rPr lang="en-GB" sz="2400" dirty="0"/>
              <a:t>Inky Mouse and her friends, Snake and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Bee </a:t>
            </a:r>
            <a:r>
              <a:rPr lang="en-GB" sz="2400" dirty="0"/>
              <a:t>as they discover new words and </a:t>
            </a:r>
            <a:r>
              <a:rPr lang="en-GB" sz="2400" dirty="0" smtClean="0"/>
              <a:t>phrases </a:t>
            </a:r>
            <a:br>
              <a:rPr lang="en-GB" sz="2400" dirty="0" smtClean="0"/>
            </a:br>
            <a:r>
              <a:rPr lang="en-GB" sz="2400" dirty="0" smtClean="0"/>
              <a:t>using </a:t>
            </a:r>
            <a:r>
              <a:rPr lang="en-GB" sz="2400" dirty="0"/>
              <a:t>songs, games, chants </a:t>
            </a:r>
            <a:r>
              <a:rPr lang="en-GB" sz="2400" dirty="0" smtClean="0"/>
              <a:t>and </a:t>
            </a:r>
            <a:r>
              <a:rPr lang="en-GB" sz="2400" dirty="0"/>
              <a:t>stories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that </a:t>
            </a:r>
            <a:r>
              <a:rPr lang="en-GB" sz="2400" dirty="0"/>
              <a:t>bring the course to life </a:t>
            </a:r>
            <a:r>
              <a:rPr lang="en-GB" sz="2400" dirty="0" smtClean="0"/>
              <a:t>and </a:t>
            </a:r>
            <a:r>
              <a:rPr lang="en-GB" sz="2400" dirty="0"/>
              <a:t>develop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children’s </a:t>
            </a:r>
            <a:r>
              <a:rPr lang="en-GB" sz="2400" dirty="0"/>
              <a:t>English language. 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BoyWithSnake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29" y="3289300"/>
            <a:ext cx="2384768" cy="3380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663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Picture 24" descr="JollyEnglishLogo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8" y="2609852"/>
            <a:ext cx="5505449" cy="422128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804150" cy="1143000"/>
          </a:xfrm>
        </p:spPr>
        <p:txBody>
          <a:bodyPr/>
          <a:lstStyle/>
          <a:p>
            <a:r>
              <a:rPr lang="en-US" dirty="0" smtClean="0"/>
              <a:t>Why choose Jolly English?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2750" y="1485900"/>
            <a:ext cx="8216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 sz="2000" dirty="0" smtClean="0"/>
              <a:t>Using </a:t>
            </a:r>
            <a:r>
              <a:rPr lang="en-GB" sz="2000" dirty="0"/>
              <a:t>the tried and tested principle of Presentation and Practice, children are introduced to new words and phrases. 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  <a:p>
            <a:pPr marL="285750" lvl="0" indent="-285750">
              <a:buFont typeface="Arial"/>
              <a:buChar char="•"/>
            </a:pPr>
            <a:r>
              <a:rPr lang="en-GB" sz="2000" dirty="0"/>
              <a:t>New language is introduced through a series of topic-based units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endParaRPr lang="en-GB" sz="2000" dirty="0"/>
          </a:p>
          <a:p>
            <a:pPr marL="285750" lvl="0" indent="-285750">
              <a:buFont typeface="Arial"/>
              <a:buChar char="•"/>
            </a:pPr>
            <a:r>
              <a:rPr lang="en-GB" sz="2000" dirty="0"/>
              <a:t>Age-appropriate activities using songs, chants, games and role-play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endParaRPr lang="en-GB" sz="2000" dirty="0"/>
          </a:p>
          <a:p>
            <a:pPr marL="285750" lvl="0" indent="-285750">
              <a:buFont typeface="Arial"/>
              <a:buChar char="•"/>
            </a:pPr>
            <a:r>
              <a:rPr lang="en-GB" sz="2000" dirty="0"/>
              <a:t>Multi-sensory activities hone children’s listening and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speaking </a:t>
            </a:r>
            <a:r>
              <a:rPr lang="en-GB" sz="2000" dirty="0"/>
              <a:t>skills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endParaRPr lang="en-GB" sz="2000" dirty="0"/>
          </a:p>
          <a:p>
            <a:pPr marL="285750" lvl="0" indent="-285750">
              <a:buFont typeface="Arial"/>
              <a:buChar char="•"/>
            </a:pPr>
            <a:r>
              <a:rPr lang="en-GB" sz="2000" dirty="0"/>
              <a:t>All 42 sounds are introduced in the Jolly Phonics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sequence.</a:t>
            </a:r>
            <a:br>
              <a:rPr lang="en-GB" sz="2000" dirty="0" smtClean="0"/>
            </a:br>
            <a:endParaRPr lang="en-GB" sz="2000" dirty="0"/>
          </a:p>
          <a:p>
            <a:pPr marL="285750" lvl="0" indent="-285750">
              <a:buFont typeface="Arial"/>
              <a:buChar char="•"/>
            </a:pPr>
            <a:r>
              <a:rPr lang="en-GB" sz="2000" dirty="0" smtClean="0"/>
              <a:t>Flexible</a:t>
            </a:r>
            <a:r>
              <a:rPr lang="en-GB" sz="2000" dirty="0"/>
              <a:t>, fun and easy to implement in </a:t>
            </a:r>
            <a:r>
              <a:rPr lang="en-GB" sz="2000" dirty="0" smtClean="0"/>
              <a:t>school.</a:t>
            </a:r>
            <a:endParaRPr lang="en-GB" sz="2000" dirty="0"/>
          </a:p>
          <a:p>
            <a:endParaRPr lang="en-US" sz="2000" b="1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BoyWithSnake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824" y="3612599"/>
            <a:ext cx="2261764" cy="320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27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Picture 24" descr="JollyEnglishLogo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8" y="2609852"/>
            <a:ext cx="5505449" cy="422128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74750" y="274638"/>
            <a:ext cx="7804150" cy="1143000"/>
          </a:xfrm>
        </p:spPr>
        <p:txBody>
          <a:bodyPr/>
          <a:lstStyle/>
          <a:p>
            <a:r>
              <a:rPr lang="en-US" dirty="0" smtClean="0"/>
              <a:t>Jolly English Programme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7350" y="1790700"/>
            <a:ext cx="82169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Two levels </a:t>
            </a:r>
            <a:r>
              <a:rPr lang="en-US" sz="2400" dirty="0" smtClean="0"/>
              <a:t>of Jolly English are available.</a:t>
            </a:r>
          </a:p>
          <a:p>
            <a:pPr marL="342900" indent="-342900">
              <a:buFont typeface="Arial"/>
              <a:buChar char="•"/>
            </a:pPr>
            <a:endParaRPr lang="en-US" sz="1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Each level provides </a:t>
            </a:r>
            <a:r>
              <a:rPr lang="en-US" sz="2400" b="1" dirty="0" smtClean="0"/>
              <a:t>44 lessons</a:t>
            </a:r>
            <a:r>
              <a:rPr lang="en-US" sz="2400" dirty="0" smtClean="0"/>
              <a:t>, which take approximately </a:t>
            </a:r>
            <a:r>
              <a:rPr lang="en-US" sz="2400" b="1" dirty="0" smtClean="0"/>
              <a:t>45 minutes </a:t>
            </a:r>
            <a:r>
              <a:rPr lang="en-US" sz="2400" dirty="0" smtClean="0"/>
              <a:t>each.</a:t>
            </a:r>
          </a:p>
          <a:p>
            <a:pPr marL="342900" indent="-342900">
              <a:buFont typeface="Arial"/>
              <a:buChar char="•"/>
            </a:pPr>
            <a:endParaRPr lang="en-US" sz="1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Each level has </a:t>
            </a:r>
            <a:r>
              <a:rPr lang="en-US" sz="2400" b="1" dirty="0" smtClean="0"/>
              <a:t>8 fun topic-based units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b="1" dirty="0" smtClean="0"/>
              <a:t>a welcome unit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1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Additional resources, including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flashcards </a:t>
            </a:r>
            <a:r>
              <a:rPr lang="en-US" sz="2400" dirty="0" smtClean="0"/>
              <a:t>and </a:t>
            </a:r>
            <a:r>
              <a:rPr lang="en-US" sz="2400" b="1" dirty="0" smtClean="0"/>
              <a:t>puppets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are provided to support the teaching.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Blue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1" y="1533044"/>
            <a:ext cx="937283" cy="93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084" y="2171700"/>
            <a:ext cx="937283" cy="935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BoyWithSnake.psd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628" y="3505200"/>
            <a:ext cx="2670089" cy="378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14577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Picture 14" descr="JollyEnglishLogo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8" y="2609852"/>
            <a:ext cx="5505449" cy="4221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Jolly English </a:t>
            </a:r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5696" y="1809750"/>
            <a:ext cx="530596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level of Jolly English comprises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b="1" dirty="0" smtClean="0"/>
              <a:t>48-page </a:t>
            </a:r>
            <a:r>
              <a:rPr lang="en-US" sz="2400" dirty="0" smtClean="0"/>
              <a:t>full-colour </a:t>
            </a:r>
            <a:r>
              <a:rPr lang="en-US" sz="2400" b="1" dirty="0" smtClean="0"/>
              <a:t>Pupil Book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with </a:t>
            </a:r>
            <a:r>
              <a:rPr lang="en-US" sz="2400" b="1" dirty="0" smtClean="0"/>
              <a:t>stickers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b="1" dirty="0" smtClean="0"/>
              <a:t>48-page </a:t>
            </a:r>
            <a:r>
              <a:rPr lang="en-US" sz="2400" dirty="0" smtClean="0"/>
              <a:t>black-and-white </a:t>
            </a:r>
            <a:br>
              <a:rPr lang="en-US" sz="2400" dirty="0" smtClean="0"/>
            </a:br>
            <a:r>
              <a:rPr lang="en-US" sz="2400" b="1" dirty="0" smtClean="0"/>
              <a:t>Practice Book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b="1" dirty="0" smtClean="0"/>
              <a:t>112-page </a:t>
            </a:r>
            <a:r>
              <a:rPr lang="en-US" sz="2400" dirty="0" smtClean="0"/>
              <a:t>full-colour </a:t>
            </a:r>
            <a:br>
              <a:rPr lang="en-US" sz="2400" dirty="0" smtClean="0"/>
            </a:br>
            <a:r>
              <a:rPr lang="en-US" sz="2400" b="1" dirty="0" smtClean="0"/>
              <a:t>Teacher’s Book</a:t>
            </a:r>
            <a:r>
              <a:rPr lang="en-US" sz="2400" dirty="0" smtClean="0"/>
              <a:t>, with </a:t>
            </a:r>
            <a:r>
              <a:rPr lang="en-US" sz="2400" b="1" dirty="0" smtClean="0"/>
              <a:t>audio CD</a:t>
            </a:r>
          </a:p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442347" y="1504950"/>
            <a:ext cx="1346200" cy="4260850"/>
            <a:chOff x="7442347" y="1504950"/>
            <a:chExt cx="1346200" cy="4260850"/>
          </a:xfrm>
        </p:grpSpPr>
        <p:sp>
          <p:nvSpPr>
            <p:cNvPr id="30" name="TextBox 29"/>
            <p:cNvSpPr txBox="1"/>
            <p:nvPr/>
          </p:nvSpPr>
          <p:spPr>
            <a:xfrm>
              <a:off x="7582047" y="158115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Level 2</a:t>
              </a:r>
              <a:endParaRPr lang="en-US" dirty="0"/>
            </a:p>
          </p:txBody>
        </p:sp>
        <p:sp>
          <p:nvSpPr>
            <p:cNvPr id="32" name="Frame 31"/>
            <p:cNvSpPr/>
            <p:nvPr/>
          </p:nvSpPr>
          <p:spPr>
            <a:xfrm>
              <a:off x="7442347" y="1504950"/>
              <a:ext cx="1346200" cy="4260850"/>
            </a:xfrm>
            <a:prstGeom prst="frame">
              <a:avLst>
                <a:gd name="adj1" fmla="val 3538"/>
              </a:avLst>
            </a:prstGeom>
            <a:solidFill>
              <a:srgbClr val="D333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648746" y="1504950"/>
            <a:ext cx="1346200" cy="4260850"/>
            <a:chOff x="5648746" y="1504950"/>
            <a:chExt cx="1346200" cy="4260850"/>
          </a:xfrm>
        </p:grpSpPr>
        <p:sp>
          <p:nvSpPr>
            <p:cNvPr id="29" name="TextBox 28"/>
            <p:cNvSpPr txBox="1"/>
            <p:nvPr/>
          </p:nvSpPr>
          <p:spPr>
            <a:xfrm>
              <a:off x="5788446" y="158115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Level 1</a:t>
              </a:r>
              <a:endParaRPr lang="en-US" dirty="0"/>
            </a:p>
          </p:txBody>
        </p:sp>
        <p:sp>
          <p:nvSpPr>
            <p:cNvPr id="31" name="Frame 30"/>
            <p:cNvSpPr/>
            <p:nvPr/>
          </p:nvSpPr>
          <p:spPr>
            <a:xfrm>
              <a:off x="5648746" y="1504950"/>
              <a:ext cx="1346200" cy="4260850"/>
            </a:xfrm>
            <a:prstGeom prst="frame">
              <a:avLst>
                <a:gd name="adj1" fmla="val 3538"/>
              </a:avLst>
            </a:prstGeom>
            <a:solidFill>
              <a:srgbClr val="0091B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58009" y="2012334"/>
            <a:ext cx="152767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58009" y="3228232"/>
            <a:ext cx="152767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32313" y="4444129"/>
            <a:ext cx="1579067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28171" y="5041460"/>
            <a:ext cx="803054" cy="79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1610" y="2012334"/>
            <a:ext cx="1527675" cy="107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1610" y="3228232"/>
            <a:ext cx="1527675" cy="107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25915" y="4444129"/>
            <a:ext cx="1579064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21773" y="5041460"/>
            <a:ext cx="803053" cy="79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92209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Picture 14" descr="JollyEnglishLogo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8" y="2609852"/>
            <a:ext cx="5505449" cy="4221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8229600" cy="1143000"/>
          </a:xfrm>
        </p:spPr>
        <p:txBody>
          <a:bodyPr/>
          <a:lstStyle/>
          <a:p>
            <a:r>
              <a:rPr lang="en-US" dirty="0"/>
              <a:t>Jolly English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5696" y="1809750"/>
            <a:ext cx="530596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addition, the following resources are used to support the teaching in </a:t>
            </a:r>
            <a:r>
              <a:rPr lang="en-US" sz="2400" b="1" dirty="0" smtClean="0"/>
              <a:t>both levels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296</a:t>
            </a:r>
            <a:r>
              <a:rPr lang="en-US" sz="2400" dirty="0" smtClean="0"/>
              <a:t> </a:t>
            </a:r>
            <a:r>
              <a:rPr lang="en-US" sz="2400" b="1" dirty="0" smtClean="0"/>
              <a:t>flashcards </a:t>
            </a:r>
            <a:r>
              <a:rPr lang="en-US" sz="2400" dirty="0" smtClean="0"/>
              <a:t>(</a:t>
            </a:r>
            <a:r>
              <a:rPr lang="en-US" sz="2400" dirty="0" err="1" smtClean="0"/>
              <a:t>colour</a:t>
            </a:r>
            <a:r>
              <a:rPr lang="en-US" sz="2400" dirty="0" smtClean="0"/>
              <a:t>-coded according to topic)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Snake, Inky and Bee </a:t>
            </a:r>
            <a:r>
              <a:rPr lang="en-US" sz="2400" b="1" dirty="0" smtClean="0"/>
              <a:t>puppets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b="1" dirty="0" smtClean="0"/>
              <a:t>beanbag</a:t>
            </a:r>
            <a:r>
              <a:rPr lang="en-US" sz="2400" dirty="0" smtClean="0"/>
              <a:t> (for circle-time games)</a:t>
            </a:r>
            <a:endParaRPr lang="en-US" sz="2400" b="1" dirty="0" smtClean="0"/>
          </a:p>
          <a:p>
            <a:endParaRPr lang="en-US" dirty="0"/>
          </a:p>
        </p:txBody>
      </p:sp>
      <p:sp>
        <p:nvSpPr>
          <p:cNvPr id="35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74465">
            <a:off x="6669261" y="3792563"/>
            <a:ext cx="2362916" cy="218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51659" y="1690828"/>
            <a:ext cx="1769874" cy="109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74465">
            <a:off x="5447055" y="4925004"/>
            <a:ext cx="764642" cy="7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3186">
            <a:off x="7727805" y="1278928"/>
            <a:ext cx="643763" cy="89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6107636" y="2467025"/>
            <a:ext cx="2509673" cy="1392905"/>
            <a:chOff x="6107636" y="2467025"/>
            <a:chExt cx="2509673" cy="139290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7731545" y="3225784"/>
              <a:ext cx="885764" cy="633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883">
              <a:off x="6941566" y="2864843"/>
              <a:ext cx="899602" cy="6441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8914">
              <a:off x="6107636" y="3217685"/>
              <a:ext cx="899602" cy="642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07405">
              <a:off x="7634894" y="2467025"/>
              <a:ext cx="898532" cy="642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4829134" y="2868903"/>
            <a:ext cx="1661766" cy="1863713"/>
            <a:chOff x="4829134" y="2868903"/>
            <a:chExt cx="1661766" cy="186371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8914">
              <a:off x="4829134" y="2868903"/>
              <a:ext cx="898875" cy="642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52914">
              <a:off x="4960701" y="3517980"/>
              <a:ext cx="898608" cy="642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8914">
              <a:off x="5593225" y="4090371"/>
              <a:ext cx="897675" cy="642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6895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90650" y="274638"/>
            <a:ext cx="7766050" cy="1143000"/>
          </a:xfrm>
        </p:spPr>
        <p:txBody>
          <a:bodyPr/>
          <a:lstStyle/>
          <a:p>
            <a:r>
              <a:rPr lang="en-US" dirty="0" smtClean="0"/>
              <a:t>Jolly English Teacher’s Books</a:t>
            </a:r>
            <a:endParaRPr lang="en-US" dirty="0"/>
          </a:p>
        </p:txBody>
      </p:sp>
      <p:pic>
        <p:nvPicPr>
          <p:cNvPr id="21" name="Picture 20" descr="JollyEnglish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43065"/>
            <a:ext cx="5505449" cy="42212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0" y="1616602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112-page Teacher’s Books with...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62500" y="2295505"/>
            <a:ext cx="43068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Scope and sequence</a:t>
            </a:r>
          </a:p>
          <a:p>
            <a:pPr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Detailed introduction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Easy-to-follow lesson </a:t>
            </a:r>
            <a:r>
              <a:rPr lang="en-US" sz="2400" dirty="0" smtClean="0"/>
              <a:t>plans</a:t>
            </a:r>
            <a:endParaRPr lang="en-US" sz="2400" i="1" dirty="0" smtClean="0"/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Phonics focus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Flashcard and track lists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err="1" smtClean="0"/>
              <a:t>Photocopiable</a:t>
            </a:r>
            <a:r>
              <a:rPr lang="en-US" sz="2400" dirty="0" smtClean="0"/>
              <a:t> resources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Audio CD</a:t>
            </a:r>
            <a:r>
              <a:rPr lang="en-US" sz="2400" dirty="0"/>
              <a:t> </a:t>
            </a:r>
            <a:r>
              <a:rPr lang="en-US" sz="2400" dirty="0" smtClean="0"/>
              <a:t>or download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2711" y="2643065"/>
            <a:ext cx="3058839" cy="2556129"/>
            <a:chOff x="452711" y="2643065"/>
            <a:chExt cx="3058839" cy="2556129"/>
          </a:xfrm>
        </p:grpSpPr>
        <p:sp>
          <p:nvSpPr>
            <p:cNvPr id="8" name="TextBox 7"/>
            <p:cNvSpPr txBox="1"/>
            <p:nvPr/>
          </p:nvSpPr>
          <p:spPr>
            <a:xfrm>
              <a:off x="452711" y="2643065"/>
              <a:ext cx="1875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Over 60 tracks!</a:t>
              </a:r>
              <a:endParaRPr lang="en-US" dirty="0"/>
            </a:p>
          </p:txBody>
        </p:sp>
        <p:pic>
          <p:nvPicPr>
            <p:cNvPr id="5" name="Picture 4" descr="ESL_Disc1CutterGuid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650" y="3087132"/>
              <a:ext cx="2120900" cy="2112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Bent-Up Arrow 8"/>
            <p:cNvSpPr/>
            <p:nvPr/>
          </p:nvSpPr>
          <p:spPr>
            <a:xfrm rot="5400000">
              <a:off x="685800" y="3087132"/>
              <a:ext cx="679450" cy="583168"/>
            </a:xfrm>
            <a:prstGeom prst="bentUpArrow">
              <a:avLst>
                <a:gd name="adj1" fmla="val 9756"/>
                <a:gd name="adj2" fmla="val 17378"/>
                <a:gd name="adj3" fmla="val 3588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09" y="2516213"/>
            <a:ext cx="4207164" cy="287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59" y="2510712"/>
            <a:ext cx="4207164" cy="28763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59" y="2507715"/>
            <a:ext cx="4199329" cy="288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22509" y="2508875"/>
            <a:ext cx="4207164" cy="2880000"/>
            <a:chOff x="322509" y="2508875"/>
            <a:chExt cx="4207164" cy="28800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09" y="2508875"/>
              <a:ext cx="4207164" cy="2880000"/>
            </a:xfrm>
            <a:prstGeom prst="rect">
              <a:avLst/>
            </a:prstGeom>
          </p:spPr>
        </p:pic>
        <p:sp>
          <p:nvSpPr>
            <p:cNvPr id="4" name="Frame 3"/>
            <p:cNvSpPr/>
            <p:nvPr/>
          </p:nvSpPr>
          <p:spPr>
            <a:xfrm>
              <a:off x="2425701" y="3924300"/>
              <a:ext cx="2074388" cy="1080000"/>
            </a:xfrm>
            <a:prstGeom prst="frame">
              <a:avLst>
                <a:gd name="adj1" fmla="val 489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09" y="2508875"/>
            <a:ext cx="4201791" cy="2880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59" y="2508875"/>
            <a:ext cx="4210841" cy="28788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59" y="2507715"/>
            <a:ext cx="4199329" cy="288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03" y="2508875"/>
            <a:ext cx="4210841" cy="28788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03" y="2508295"/>
            <a:ext cx="421084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27150" y="274638"/>
            <a:ext cx="7766050" cy="1143000"/>
          </a:xfrm>
        </p:spPr>
        <p:txBody>
          <a:bodyPr/>
          <a:lstStyle/>
          <a:p>
            <a:r>
              <a:rPr lang="en-US" dirty="0" smtClean="0"/>
              <a:t>Jolly English Pupil Books</a:t>
            </a:r>
            <a:endParaRPr lang="en-US" dirty="0"/>
          </a:p>
        </p:txBody>
      </p:sp>
      <p:pic>
        <p:nvPicPr>
          <p:cNvPr id="21" name="Picture 20" descr="JollyEnglish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43065"/>
            <a:ext cx="5505449" cy="42212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0" y="1616602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48-page full-colour write-in Pupil Books with...</a:t>
            </a:r>
            <a:endParaRPr lang="en-US" sz="2800" b="1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8" y="2514173"/>
            <a:ext cx="4073806" cy="287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13" y="2499326"/>
            <a:ext cx="4071864" cy="288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00" y="2512618"/>
            <a:ext cx="4063002" cy="288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83" y="2512618"/>
            <a:ext cx="4072835" cy="2880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36" y="2512618"/>
            <a:ext cx="4061329" cy="288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63" y="2499326"/>
            <a:ext cx="4069476" cy="2880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42" y="2512618"/>
            <a:ext cx="4073806" cy="28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0750" y="2434163"/>
            <a:ext cx="421798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Stories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err="1" smtClean="0"/>
              <a:t>Colouring</a:t>
            </a:r>
            <a:r>
              <a:rPr lang="en-US" sz="2400" dirty="0" smtClean="0"/>
              <a:t> activities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Matching activities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Counting activities</a:t>
            </a:r>
            <a:endParaRPr lang="en-US" sz="2400" i="1" dirty="0" smtClean="0"/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Tracing activities 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Sticker activities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06" y="2508276"/>
            <a:ext cx="4052281" cy="28621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74" y="2512618"/>
            <a:ext cx="4065251" cy="288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06" y="2512618"/>
            <a:ext cx="4052281" cy="28723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35" y="2508818"/>
            <a:ext cx="4065403" cy="288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6" y="2508818"/>
            <a:ext cx="4052281" cy="288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6" y="2499326"/>
            <a:ext cx="4052281" cy="2873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6" y="2508818"/>
            <a:ext cx="4073808" cy="2880000"/>
          </a:xfrm>
          <a:prstGeom prst="rect">
            <a:avLst/>
          </a:prstGeom>
        </p:spPr>
      </p:pic>
      <p:pic>
        <p:nvPicPr>
          <p:cNvPr id="3" name="Picture 2" descr="PB1_StickersHorse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157" y="5076967"/>
            <a:ext cx="824840" cy="66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533" y="4551941"/>
            <a:ext cx="465296" cy="44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349" y="5462446"/>
            <a:ext cx="379248" cy="55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261" y="2856777"/>
            <a:ext cx="701477" cy="66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471" y="3686895"/>
            <a:ext cx="681901" cy="66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381" y="2524299"/>
            <a:ext cx="481090" cy="43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70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12326 0.03935 C -0.14913 0.04838 -0.18785 0.05347 -0.22795 0.05347 C -0.27396 0.05347 -0.31076 0.04838 -0.33663 0.03935 L -0.45972 4.44444E-6 " pathEditMode="relative" rAng="0" ptsTypes="FffFF">
                                      <p:cBhvr>
                                        <p:cTn id="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741 L -0.14201 0.08379 C -0.1717 0.10486 -0.21597 0.11643 -0.26232 0.11643 C -0.31527 0.11643 -0.35729 0.10486 -0.38698 0.08379 L -0.52864 -0.00741 " pathEditMode="relative" rAng="0" ptsTypes="FffFF">
                                      <p:cBhvr>
                                        <p:cTn id="9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1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89050" y="274638"/>
            <a:ext cx="7766050" cy="1143000"/>
          </a:xfrm>
        </p:spPr>
        <p:txBody>
          <a:bodyPr/>
          <a:lstStyle/>
          <a:p>
            <a:r>
              <a:rPr lang="en-US" dirty="0" smtClean="0"/>
              <a:t>Jolly English Practice Books</a:t>
            </a:r>
            <a:endParaRPr lang="en-US" dirty="0"/>
          </a:p>
        </p:txBody>
      </p:sp>
      <p:pic>
        <p:nvPicPr>
          <p:cNvPr id="21" name="Picture 20" descr="JollyEnglishLogo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43065"/>
            <a:ext cx="5505449" cy="42212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159" y="140822"/>
            <a:ext cx="1320169" cy="1199109"/>
            <a:chOff x="249389" y="151038"/>
            <a:chExt cx="1467749" cy="13331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8965">
              <a:off x="249389" y="151038"/>
              <a:ext cx="720000" cy="1006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1393">
              <a:off x="730750" y="261552"/>
              <a:ext cx="986388" cy="705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1045">
              <a:off x="358189" y="780075"/>
              <a:ext cx="984782" cy="704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2827867" y="271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6294438" y="1365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i="1" dirty="0"/>
              <a:t>Available </a:t>
            </a:r>
            <a:r>
              <a:rPr lang="en-US" sz="1800" i="1" dirty="0" smtClean="0"/>
              <a:t>now!</a:t>
            </a:r>
            <a:endParaRPr lang="en-US" sz="1800" i="1" dirty="0"/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0" y="1616602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48-page black-and-white Practice Books with...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86350" y="2434163"/>
            <a:ext cx="37909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Tracing activities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err="1" smtClean="0"/>
              <a:t>Colour</a:t>
            </a:r>
            <a:r>
              <a:rPr lang="en-US" sz="2400" dirty="0"/>
              <a:t>-</a:t>
            </a:r>
            <a:r>
              <a:rPr lang="en-US" sz="2400" dirty="0" smtClean="0"/>
              <a:t>by-numbers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Puzzles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Mazes</a:t>
            </a:r>
            <a:endParaRPr lang="en-US" sz="2400" i="1" dirty="0" smtClean="0"/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Dot-to-dot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 smtClean="0"/>
              <a:t>Odd-one-out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30" y="2511405"/>
            <a:ext cx="407061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1473200" y="3009900"/>
            <a:ext cx="2882900" cy="2247900"/>
            <a:chOff x="1473200" y="3009900"/>
            <a:chExt cx="2882900" cy="2247900"/>
          </a:xfrm>
        </p:grpSpPr>
        <p:sp>
          <p:nvSpPr>
            <p:cNvPr id="2" name="Donut 1"/>
            <p:cNvSpPr/>
            <p:nvPr/>
          </p:nvSpPr>
          <p:spPr>
            <a:xfrm>
              <a:off x="2324100" y="3009900"/>
              <a:ext cx="1016000" cy="762000"/>
            </a:xfrm>
            <a:prstGeom prst="donut">
              <a:avLst>
                <a:gd name="adj" fmla="val 229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Donut 33"/>
            <p:cNvSpPr/>
            <p:nvPr/>
          </p:nvSpPr>
          <p:spPr>
            <a:xfrm>
              <a:off x="1473200" y="3708400"/>
              <a:ext cx="863600" cy="762000"/>
            </a:xfrm>
            <a:prstGeom prst="donut">
              <a:avLst>
                <a:gd name="adj" fmla="val 229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Donut 34"/>
            <p:cNvSpPr/>
            <p:nvPr/>
          </p:nvSpPr>
          <p:spPr>
            <a:xfrm>
              <a:off x="3340100" y="4343400"/>
              <a:ext cx="1016000" cy="914400"/>
            </a:xfrm>
            <a:prstGeom prst="donut">
              <a:avLst>
                <a:gd name="adj" fmla="val 229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34" y="2511405"/>
            <a:ext cx="4067462" cy="288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62" y="2511405"/>
            <a:ext cx="4070614" cy="288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66" y="2508818"/>
            <a:ext cx="4065251" cy="288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71" y="2511405"/>
            <a:ext cx="4063048" cy="288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6" y="2511405"/>
            <a:ext cx="4069682" cy="288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89" y="2511405"/>
            <a:ext cx="4073806" cy="287999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89" y="2511405"/>
            <a:ext cx="4070614" cy="28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92" y="2511405"/>
            <a:ext cx="4073806" cy="287689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3" y="2509850"/>
            <a:ext cx="4070614" cy="288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36" y="2509850"/>
            <a:ext cx="4067462" cy="288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19" y="2509850"/>
            <a:ext cx="4065251" cy="2880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7" y="2508818"/>
            <a:ext cx="4065251" cy="288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7" y="2508818"/>
            <a:ext cx="407380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12481</TotalTime>
  <Words>395</Words>
  <Application>Microsoft Macintosh PowerPoint</Application>
  <PresentationFormat>On-screen Show (4:3)</PresentationFormat>
  <Paragraphs>144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Custom Design</vt:lpstr>
      <vt:lpstr>PowerPoint Presentation</vt:lpstr>
      <vt:lpstr>Who is Jolly English for?</vt:lpstr>
      <vt:lpstr>Why choose Jolly English?</vt:lpstr>
      <vt:lpstr>Jolly English Programme</vt:lpstr>
      <vt:lpstr>Jolly English Levels</vt:lpstr>
      <vt:lpstr>Jolly English Resources</vt:lpstr>
      <vt:lpstr>Jolly English Teacher’s Books</vt:lpstr>
      <vt:lpstr>Jolly English Pupil Books</vt:lpstr>
      <vt:lpstr>Jolly English Practice Books</vt:lpstr>
      <vt:lpstr>Jolly English Flashcards</vt:lpstr>
      <vt:lpstr>Jolly English Teacher’s Kit</vt:lpstr>
      <vt:lpstr>Jolly English Pupil Sets</vt:lpstr>
      <vt:lpstr>Jolly English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Brad Peterson</cp:lastModifiedBy>
  <cp:revision>1848</cp:revision>
  <cp:lastPrinted>2019-04-26T09:07:48Z</cp:lastPrinted>
  <dcterms:created xsi:type="dcterms:W3CDTF">2013-06-25T10:57:45Z</dcterms:created>
  <dcterms:modified xsi:type="dcterms:W3CDTF">2021-10-07T08:55:22Z</dcterms:modified>
</cp:coreProperties>
</file>