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66" r:id="rId2"/>
    <p:sldId id="326" r:id="rId3"/>
    <p:sldId id="327" r:id="rId4"/>
    <p:sldId id="329" r:id="rId5"/>
    <p:sldId id="328" r:id="rId6"/>
    <p:sldId id="325" r:id="rId7"/>
    <p:sldId id="330" r:id="rId8"/>
    <p:sldId id="331" r:id="rId9"/>
    <p:sldId id="355" r:id="rId10"/>
    <p:sldId id="332" r:id="rId11"/>
    <p:sldId id="333" r:id="rId12"/>
    <p:sldId id="334" r:id="rId13"/>
    <p:sldId id="336" r:id="rId14"/>
    <p:sldId id="337" r:id="rId15"/>
    <p:sldId id="338" r:id="rId16"/>
    <p:sldId id="339" r:id="rId17"/>
    <p:sldId id="340" r:id="rId18"/>
    <p:sldId id="341" r:id="rId19"/>
    <p:sldId id="343" r:id="rId20"/>
    <p:sldId id="344" r:id="rId21"/>
    <p:sldId id="342" r:id="rId22"/>
    <p:sldId id="345" r:id="rId23"/>
    <p:sldId id="346" r:id="rId24"/>
    <p:sldId id="347" r:id="rId25"/>
    <p:sldId id="348" r:id="rId26"/>
    <p:sldId id="349" r:id="rId27"/>
    <p:sldId id="350" r:id="rId28"/>
    <p:sldId id="352" r:id="rId29"/>
    <p:sldId id="353" r:id="rId30"/>
    <p:sldId id="354" r:id="rId31"/>
    <p:sldId id="292" r:id="rId3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B3FC"/>
    <a:srgbClr val="DF3F3A"/>
    <a:srgbClr val="DF494D"/>
    <a:srgbClr val="FC5355"/>
    <a:srgbClr val="FD6966"/>
    <a:srgbClr val="30BD15"/>
    <a:srgbClr val="51A8FF"/>
    <a:srgbClr val="D30807"/>
    <a:srgbClr val="3F56DC"/>
    <a:srgbClr val="FFF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3" autoAdjust="0"/>
    <p:restoredTop sz="63826" autoAdjust="0"/>
  </p:normalViewPr>
  <p:slideViewPr>
    <p:cSldViewPr snapToGrid="0" snapToObjects="1">
      <p:cViewPr varScale="1">
        <p:scale>
          <a:sx n="108" d="100"/>
          <a:sy n="108" d="100"/>
        </p:scale>
        <p:origin x="-136" y="-30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D908EA9-22A8-394B-A44D-3C242293B40E}"/>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83E7588-FB7B-6247-8C40-1D07F3FF5CAF}"/>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FD2F0B1C-1BD3-9B4E-B4F8-05A0338ABDD3}" type="datetimeFigureOut">
              <a:rPr lang="en-US" smtClean="0"/>
              <a:t>16/07/21</a:t>
            </a:fld>
            <a:endParaRPr lang="en-US"/>
          </a:p>
        </p:txBody>
      </p:sp>
      <p:sp>
        <p:nvSpPr>
          <p:cNvPr id="4" name="Footer Placeholder 3">
            <a:extLst>
              <a:ext uri="{FF2B5EF4-FFF2-40B4-BE49-F238E27FC236}">
                <a16:creationId xmlns:a16="http://schemas.microsoft.com/office/drawing/2014/main" xmlns="" id="{473221B9-0466-264B-94CA-571FE8CED74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51983D5-F224-8146-90D9-DB0300324BB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0D45299-16DB-9040-A073-7E08F27A5A49}" type="slidenum">
              <a:rPr lang="en-US" smtClean="0"/>
              <a:t>‹#›</a:t>
            </a:fld>
            <a:endParaRPr lang="en-US"/>
          </a:p>
        </p:txBody>
      </p:sp>
    </p:spTree>
    <p:extLst>
      <p:ext uri="{BB962C8B-B14F-4D97-AF65-F5344CB8AC3E}">
        <p14:creationId xmlns:p14="http://schemas.microsoft.com/office/powerpoint/2010/main" val="303663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CC7C39B-CB5F-CF41-A96C-27D9D32565E7}" type="datetimeFigureOut">
              <a:rPr lang="en-US" smtClean="0"/>
              <a:t>16/07/21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EAA342E-5DA6-0D42-A489-F6FD04AED679}" type="slidenum">
              <a:rPr lang="en-US" smtClean="0"/>
              <a:t>‹#›</a:t>
            </a:fld>
            <a:endParaRPr lang="en-US"/>
          </a:p>
        </p:txBody>
      </p:sp>
    </p:spTree>
    <p:extLst>
      <p:ext uri="{BB962C8B-B14F-4D97-AF65-F5344CB8AC3E}">
        <p14:creationId xmlns:p14="http://schemas.microsoft.com/office/powerpoint/2010/main" val="1417636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 Developed by practicing classroom teachers to: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provide a systematic approach to teaching spelling, grammar and punctuation</a:t>
            </a:r>
          </a:p>
          <a:p>
            <a:pPr eaLnBrk="1" hangingPunct="1">
              <a:spcBef>
                <a:spcPct val="0"/>
              </a:spcBef>
            </a:pPr>
            <a:r>
              <a:rPr lang="en-US" dirty="0" smtClean="0">
                <a:latin typeface="Calibri" charset="0"/>
              </a:rPr>
              <a:t>      • develop the children’s writing skills.</a:t>
            </a:r>
            <a:r>
              <a:rPr lang="en-GB" dirty="0" smtClean="0">
                <a:latin typeface="Calibri" charset="0"/>
              </a:rPr>
              <a:t> </a:t>
            </a:r>
          </a:p>
          <a:p>
            <a:pPr eaLnBrk="1" hangingPunct="1">
              <a:spcBef>
                <a:spcPct val="0"/>
              </a:spcBef>
            </a:pPr>
            <a:endParaRPr lang="en-GB" dirty="0" smtClean="0">
              <a:latin typeface="Calibri" charset="0"/>
            </a:endParaRPr>
          </a:p>
          <a:p>
            <a:pPr eaLnBrk="1" hangingPunct="1">
              <a:spcBef>
                <a:spcPct val="0"/>
              </a:spcBef>
            </a:pPr>
            <a:r>
              <a:rPr lang="en-US" i="1" dirty="0" smtClean="0">
                <a:latin typeface="Calibri" charset="0"/>
              </a:rPr>
              <a:t>• </a:t>
            </a:r>
            <a:r>
              <a:rPr lang="en-US" dirty="0" smtClean="0">
                <a:latin typeface="Calibri" charset="0"/>
              </a:rPr>
              <a:t>Concentrates on the structural aspects of literacy teaching and is intended to be part of a broader literacy programme.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Children should relate their grammar skills and understanding to other areas of literacy learning e.g. storybook reading and creative writing.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This enriches their learning and promote stronger expression, both written and oral.</a:t>
            </a:r>
            <a:r>
              <a:rPr lang="en-GB" dirty="0" smtClean="0">
                <a:latin typeface="Calibri" charset="0"/>
              </a:rPr>
              <a:t> </a:t>
            </a:r>
          </a:p>
        </p:txBody>
      </p:sp>
      <p:sp>
        <p:nvSpPr>
          <p:cNvPr id="4" name="Slide Number Placeholder 3"/>
          <p:cNvSpPr>
            <a:spLocks noGrp="1"/>
          </p:cNvSpPr>
          <p:nvPr>
            <p:ph type="sldNum" sz="quarter" idx="10"/>
          </p:nvPr>
        </p:nvSpPr>
        <p:spPr/>
        <p:txBody>
          <a:bodyPr/>
          <a:lstStyle/>
          <a:p>
            <a:fld id="{AEAA342E-5DA6-0D42-A489-F6FD04AED679}" type="slidenum">
              <a:rPr lang="en-US" smtClean="0"/>
              <a:t>1</a:t>
            </a:fld>
            <a:endParaRPr lang="en-US"/>
          </a:p>
        </p:txBody>
      </p:sp>
    </p:spTree>
    <p:extLst>
      <p:ext uri="{BB962C8B-B14F-4D97-AF65-F5344CB8AC3E}">
        <p14:creationId xmlns:p14="http://schemas.microsoft.com/office/powerpoint/2010/main" val="4179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latin typeface="Calibri" charset="0"/>
              </a:rPr>
              <a:t>• As you can see from these sample spelling lessons from the Handbooks and Pupil Books, the content covered and the </a:t>
            </a:r>
            <a:br>
              <a:rPr lang="en-GB" dirty="0" smtClean="0">
                <a:latin typeface="Calibri" charset="0"/>
              </a:rPr>
            </a:br>
            <a:r>
              <a:rPr lang="en-GB" dirty="0" smtClean="0">
                <a:latin typeface="Calibri" charset="0"/>
              </a:rPr>
              <a:t>  lesson pages/sheets are almost identical – same content, different delivery.</a:t>
            </a:r>
          </a:p>
          <a:p>
            <a:pPr eaLnBrk="1" hangingPunct="1">
              <a:spcBef>
                <a:spcPct val="0"/>
              </a:spcBef>
            </a:pPr>
            <a:endParaRPr lang="en-GB" dirty="0" smtClean="0">
              <a:latin typeface="Calibri" charset="0"/>
            </a:endParaRPr>
          </a:p>
          <a:p>
            <a:pPr eaLnBrk="1" hangingPunct="1">
              <a:spcBef>
                <a:spcPct val="0"/>
              </a:spcBef>
            </a:pPr>
            <a:r>
              <a:rPr lang="en-US" dirty="0" smtClean="0">
                <a:latin typeface="Calibri" charset="0"/>
              </a:rPr>
              <a:t>• Each spelling lesson follows a similar format: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After a short burst of revision, the main teaching point - typically a new spelling pattern - is introduced to the class.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After some practice, the children do the activities on their spelling sheets.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Then they are given some word and sentence dictation, which (in the early levels) is mostly decodable or uses tricky  </a:t>
            </a:r>
            <a:br>
              <a:rPr lang="en-US" dirty="0" smtClean="0">
                <a:latin typeface="Calibri" charset="0"/>
              </a:rPr>
            </a:br>
            <a:r>
              <a:rPr lang="en-US" dirty="0" smtClean="0">
                <a:latin typeface="Calibri" charset="0"/>
              </a:rPr>
              <a:t>    words already taught.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Finally, the class go over the spelling words in their spelling homework book, or Pupil Book, in preparation for their </a:t>
            </a:r>
            <a:br>
              <a:rPr lang="en-US" dirty="0" smtClean="0">
                <a:latin typeface="Calibri" charset="0"/>
              </a:rPr>
            </a:br>
            <a:r>
              <a:rPr lang="en-US" dirty="0" smtClean="0">
                <a:latin typeface="Calibri" charset="0"/>
              </a:rPr>
              <a:t>    spelling test later in the week.</a:t>
            </a:r>
            <a:endParaRPr lang="en-GB" dirty="0">
              <a:latin typeface="Calibri" charset="0"/>
            </a:endParaRPr>
          </a:p>
        </p:txBody>
      </p:sp>
      <p:sp>
        <p:nvSpPr>
          <p:cNvPr id="4" name="Slide Number Placeholder 3"/>
          <p:cNvSpPr>
            <a:spLocks noGrp="1"/>
          </p:cNvSpPr>
          <p:nvPr>
            <p:ph type="sldNum" sz="quarter" idx="10"/>
          </p:nvPr>
        </p:nvSpPr>
        <p:spPr/>
        <p:txBody>
          <a:bodyPr/>
          <a:lstStyle/>
          <a:p>
            <a:fld id="{AEAA342E-5DA6-0D42-A489-F6FD04AED679}" type="slidenum">
              <a:rPr lang="en-US" smtClean="0"/>
              <a:t>10</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latin typeface="Helvetica"/>
                <a:ea typeface="+mn-ea"/>
                <a:cs typeface="Helvetica"/>
              </a:rPr>
              <a:t>• By the end of the first year of </a:t>
            </a:r>
            <a:r>
              <a:rPr lang="en-GB" i="1" dirty="0" smtClean="0">
                <a:latin typeface="Helvetica"/>
                <a:ea typeface="+mn-ea"/>
                <a:cs typeface="Helvetica"/>
              </a:rPr>
              <a:t>Jolly Phonics</a:t>
            </a:r>
            <a:r>
              <a:rPr lang="en-GB" dirty="0" smtClean="0">
                <a:latin typeface="Helvetica"/>
                <a:ea typeface="+mn-ea"/>
                <a:cs typeface="Helvetica"/>
              </a:rPr>
              <a:t>, the aim is for children to be on their way to becoming independent readers and </a:t>
            </a:r>
            <a:br>
              <a:rPr lang="en-GB" dirty="0" smtClean="0">
                <a:latin typeface="Helvetica"/>
                <a:ea typeface="+mn-ea"/>
                <a:cs typeface="Helvetica"/>
              </a:rPr>
            </a:br>
            <a:r>
              <a:rPr lang="en-GB" dirty="0" smtClean="0">
                <a:latin typeface="Helvetica"/>
                <a:ea typeface="+mn-ea"/>
                <a:cs typeface="Helvetica"/>
              </a:rPr>
              <a:t>  to be able to write news freely. </a:t>
            </a:r>
            <a:r>
              <a:rPr lang="en-US" dirty="0" smtClean="0">
                <a:ea typeface="+mn-ea"/>
                <a:cs typeface="+mn-cs"/>
              </a:rPr>
              <a:t>The spelling will not always be accurate as there are often different ways of spelling the </a:t>
            </a:r>
            <a:br>
              <a:rPr lang="en-US" dirty="0" smtClean="0">
                <a:ea typeface="+mn-ea"/>
                <a:cs typeface="+mn-cs"/>
              </a:rPr>
            </a:br>
            <a:r>
              <a:rPr lang="en-US" dirty="0" smtClean="0">
                <a:ea typeface="+mn-ea"/>
                <a:cs typeface="+mn-cs"/>
              </a:rPr>
              <a:t>  sounds, but it can be read, and it provides a great sense of achievement.</a:t>
            </a:r>
          </a:p>
          <a:p>
            <a:pPr eaLnBrk="1" fontAlgn="auto" hangingPunct="1">
              <a:spcBef>
                <a:spcPts val="0"/>
              </a:spcBef>
              <a:spcAft>
                <a:spcPts val="0"/>
              </a:spcAft>
              <a:defRPr/>
            </a:pPr>
            <a:endParaRPr lang="en-GB" dirty="0" smtClean="0">
              <a:latin typeface="Helvetica"/>
              <a:ea typeface="+mn-ea"/>
              <a:cs typeface="Helvetica"/>
            </a:endParaRPr>
          </a:p>
          <a:p>
            <a:pPr eaLnBrk="1" fontAlgn="auto" hangingPunct="1">
              <a:spcBef>
                <a:spcPts val="0"/>
              </a:spcBef>
              <a:spcAft>
                <a:spcPts val="0"/>
              </a:spcAft>
              <a:defRPr/>
            </a:pPr>
            <a:r>
              <a:rPr lang="en-US" dirty="0" smtClean="0">
                <a:ea typeface="+mn-ea"/>
                <a:cs typeface="+mn-cs"/>
              </a:rPr>
              <a:t>• However, while correct spelling is not the focus of teaching in the first year, it becomes increasingly important from now on. </a:t>
            </a:r>
            <a:br>
              <a:rPr lang="en-US" dirty="0" smtClean="0">
                <a:ea typeface="+mn-ea"/>
                <a:cs typeface="+mn-cs"/>
              </a:rPr>
            </a:br>
            <a:r>
              <a:rPr lang="en-US" dirty="0" smtClean="0">
                <a:ea typeface="+mn-ea"/>
                <a:cs typeface="+mn-cs"/>
              </a:rPr>
              <a:t>  Moreover, the children need to develop their writing skills, and become aware that they are writing for a purpose. This </a:t>
            </a:r>
            <a:br>
              <a:rPr lang="en-US" dirty="0" smtClean="0">
                <a:ea typeface="+mn-ea"/>
                <a:cs typeface="+mn-cs"/>
              </a:rPr>
            </a:br>
            <a:r>
              <a:rPr lang="en-US" dirty="0" smtClean="0">
                <a:ea typeface="+mn-ea"/>
                <a:cs typeface="+mn-cs"/>
              </a:rPr>
              <a:t>  means making sure that what they write can be understood and for this they need to work on other skills. </a:t>
            </a:r>
          </a:p>
          <a:p>
            <a:pPr eaLnBrk="1" fontAlgn="auto" hangingPunct="1">
              <a:spcBef>
                <a:spcPts val="0"/>
              </a:spcBef>
              <a:spcAft>
                <a:spcPts val="0"/>
              </a:spcAft>
              <a:defRPr/>
            </a:pPr>
            <a:endParaRPr lang="en-GB" dirty="0" smtClean="0">
              <a:latin typeface="Helvetica"/>
              <a:ea typeface="+mn-ea"/>
              <a:cs typeface="Helvetica"/>
            </a:endParaRPr>
          </a:p>
          <a:p>
            <a:pPr eaLnBrk="1" fontAlgn="auto" hangingPunct="1">
              <a:spcBef>
                <a:spcPts val="0"/>
              </a:spcBef>
              <a:spcAft>
                <a:spcPts val="0"/>
              </a:spcAft>
              <a:defRPr/>
            </a:pPr>
            <a:r>
              <a:rPr lang="en-GB" dirty="0" smtClean="0">
                <a:latin typeface="Helvetica"/>
                <a:ea typeface="+mn-ea"/>
                <a:cs typeface="Helvetica"/>
              </a:rPr>
              <a:t>• So what do children need next…?</a:t>
            </a:r>
          </a:p>
          <a:p>
            <a:pPr eaLnBrk="1" fontAlgn="auto" hangingPunct="1">
              <a:spcBef>
                <a:spcPts val="0"/>
              </a:spcBef>
              <a:spcAft>
                <a:spcPts val="0"/>
              </a:spcAft>
              <a:defRPr/>
            </a:pPr>
            <a:endParaRPr lang="en-GB" dirty="0" smtClean="0">
              <a:latin typeface="Helvetica"/>
              <a:ea typeface="+mn-ea"/>
              <a:cs typeface="Helvetica"/>
            </a:endParaRPr>
          </a:p>
          <a:p>
            <a:pPr eaLnBrk="1" fontAlgn="auto" hangingPunct="1">
              <a:spcBef>
                <a:spcPts val="0"/>
              </a:spcBef>
              <a:spcAft>
                <a:spcPts val="0"/>
              </a:spcAft>
              <a:defRPr/>
            </a:pPr>
            <a:r>
              <a:rPr lang="en-GB" dirty="0" smtClean="0">
                <a:latin typeface="Helvetica"/>
                <a:ea typeface="+mn-ea"/>
                <a:cs typeface="Helvetica"/>
              </a:rPr>
              <a:t>  • Spelling: They need to consolidate and extend their phonic knowledge, revising the tricky words and alternative vowel </a:t>
            </a:r>
            <a:br>
              <a:rPr lang="en-GB" dirty="0" smtClean="0">
                <a:latin typeface="Helvetica"/>
                <a:ea typeface="+mn-ea"/>
                <a:cs typeface="Helvetica"/>
              </a:rPr>
            </a:br>
            <a:r>
              <a:rPr lang="en-GB" dirty="0" smtClean="0">
                <a:latin typeface="Helvetica"/>
                <a:ea typeface="+mn-ea"/>
                <a:cs typeface="Helvetica"/>
              </a:rPr>
              <a:t>    spellings, and learning new ones, along with other common spelling patterns, in order to improve their reading and     </a:t>
            </a:r>
            <a:br>
              <a:rPr lang="en-GB" dirty="0" smtClean="0">
                <a:latin typeface="Helvetica"/>
                <a:ea typeface="+mn-ea"/>
                <a:cs typeface="Helvetica"/>
              </a:rPr>
            </a:br>
            <a:r>
              <a:rPr lang="en-GB" dirty="0" smtClean="0">
                <a:latin typeface="Helvetica"/>
                <a:ea typeface="+mn-ea"/>
                <a:cs typeface="Helvetica"/>
              </a:rPr>
              <a:t>    spelling. </a:t>
            </a:r>
          </a:p>
          <a:p>
            <a:pPr eaLnBrk="1" fontAlgn="auto" hangingPunct="1">
              <a:spcBef>
                <a:spcPts val="0"/>
              </a:spcBef>
              <a:spcAft>
                <a:spcPts val="0"/>
              </a:spcAft>
              <a:defRPr/>
            </a:pPr>
            <a:endParaRPr lang="en-GB" dirty="0" smtClean="0">
              <a:latin typeface="Helvetica"/>
              <a:ea typeface="+mn-ea"/>
              <a:cs typeface="Helvetica"/>
            </a:endParaRPr>
          </a:p>
          <a:p>
            <a:pPr eaLnBrk="1" fontAlgn="auto" hangingPunct="1">
              <a:spcBef>
                <a:spcPts val="0"/>
              </a:spcBef>
              <a:spcAft>
                <a:spcPts val="0"/>
              </a:spcAft>
              <a:defRPr/>
            </a:pPr>
            <a:r>
              <a:rPr lang="en-US" dirty="0" smtClean="0">
                <a:ea typeface="+mn-ea"/>
                <a:cs typeface="+mn-cs"/>
              </a:rPr>
              <a:t>   • Grammar: They need to learn and develop essential grammar, punctuation and writing skills to improve the clarity and </a:t>
            </a:r>
            <a:br>
              <a:rPr lang="en-US" dirty="0" smtClean="0">
                <a:ea typeface="+mn-ea"/>
                <a:cs typeface="+mn-cs"/>
              </a:rPr>
            </a:br>
            <a:r>
              <a:rPr lang="en-US" dirty="0" smtClean="0">
                <a:ea typeface="+mn-ea"/>
                <a:cs typeface="+mn-cs"/>
              </a:rPr>
              <a:t>     quality of their writing. This includes:</a:t>
            </a:r>
          </a:p>
          <a:p>
            <a:pPr eaLnBrk="1" fontAlgn="auto" hangingPunct="1">
              <a:spcBef>
                <a:spcPts val="0"/>
              </a:spcBef>
              <a:spcAft>
                <a:spcPts val="0"/>
              </a:spcAft>
              <a:defRPr/>
            </a:pPr>
            <a:endParaRPr lang="en-GB" sz="2400" dirty="0" smtClean="0">
              <a:latin typeface="Helvetica"/>
              <a:ea typeface="+mn-ea"/>
              <a:cs typeface="Helvetica"/>
            </a:endParaRPr>
          </a:p>
          <a:p>
            <a:pPr marL="971550" lvl="1" indent="-514350" eaLnBrk="1" fontAlgn="auto" hangingPunct="1">
              <a:spcBef>
                <a:spcPts val="0"/>
              </a:spcBef>
              <a:spcAft>
                <a:spcPts val="0"/>
              </a:spcAft>
              <a:buFont typeface="Wingdings" charset="2"/>
              <a:buChar char="§"/>
              <a:defRPr/>
            </a:pPr>
            <a:r>
              <a:rPr lang="en-GB" sz="2600" dirty="0" smtClean="0">
                <a:solidFill>
                  <a:schemeClr val="tx1">
                    <a:lumMod val="75000"/>
                    <a:lumOff val="25000"/>
                  </a:schemeClr>
                </a:solidFill>
                <a:latin typeface="Helvetica"/>
                <a:ea typeface="+mn-ea"/>
                <a:cs typeface="Helvetica"/>
              </a:rPr>
              <a:t>Parts of speech, verb tenses &amp; parsing </a:t>
            </a:r>
          </a:p>
          <a:p>
            <a:pPr marL="971550" lvl="1" indent="-514350" eaLnBrk="1" fontAlgn="auto" hangingPunct="1">
              <a:spcBef>
                <a:spcPts val="0"/>
              </a:spcBef>
              <a:spcAft>
                <a:spcPts val="0"/>
              </a:spcAft>
              <a:buFont typeface="Wingdings" charset="2"/>
              <a:buChar char="§"/>
              <a:defRPr/>
            </a:pPr>
            <a:r>
              <a:rPr lang="en-GB" sz="2600" dirty="0" smtClean="0">
                <a:solidFill>
                  <a:schemeClr val="tx1">
                    <a:lumMod val="75000"/>
                    <a:lumOff val="25000"/>
                  </a:schemeClr>
                </a:solidFill>
                <a:latin typeface="Helvetica"/>
                <a:ea typeface="+mn-ea"/>
                <a:cs typeface="Helvetica"/>
              </a:rPr>
              <a:t>Sentence writing, vocabulary work &amp; punctuation</a:t>
            </a:r>
          </a:p>
          <a:p>
            <a:pPr marL="971550" lvl="1" indent="-514350" eaLnBrk="1" fontAlgn="auto" hangingPunct="1">
              <a:spcBef>
                <a:spcPts val="0"/>
              </a:spcBef>
              <a:spcAft>
                <a:spcPts val="0"/>
              </a:spcAft>
              <a:buFont typeface="Wingdings" charset="2"/>
              <a:buChar char="§"/>
              <a:defRPr/>
            </a:pPr>
            <a:r>
              <a:rPr lang="en-GB" sz="2600" dirty="0" smtClean="0">
                <a:solidFill>
                  <a:schemeClr val="tx1">
                    <a:lumMod val="75000"/>
                    <a:lumOff val="25000"/>
                  </a:schemeClr>
                </a:solidFill>
                <a:latin typeface="Helvetica"/>
                <a:ea typeface="+mn-ea"/>
                <a:cs typeface="Helvetica"/>
              </a:rPr>
              <a:t>Alphabet, Dictionary &amp; Thesaurus work</a:t>
            </a:r>
          </a:p>
          <a:p>
            <a:pPr marL="971550" lvl="1" indent="-514350" eaLnBrk="1" fontAlgn="auto" hangingPunct="1">
              <a:spcBef>
                <a:spcPts val="0"/>
              </a:spcBef>
              <a:spcAft>
                <a:spcPts val="0"/>
              </a:spcAft>
              <a:buFont typeface="Wingdings" charset="2"/>
              <a:buChar char="§"/>
              <a:defRPr/>
            </a:pPr>
            <a:r>
              <a:rPr lang="en-GB" sz="2600" dirty="0" smtClean="0">
                <a:solidFill>
                  <a:schemeClr val="tx1">
                    <a:lumMod val="75000"/>
                    <a:lumOff val="25000"/>
                  </a:schemeClr>
                </a:solidFill>
                <a:latin typeface="Helvetica"/>
                <a:ea typeface="+mn-ea"/>
                <a:cs typeface="Helvetica"/>
              </a:rPr>
              <a:t>Proofreading</a:t>
            </a:r>
          </a:p>
        </p:txBody>
      </p:sp>
      <p:sp>
        <p:nvSpPr>
          <p:cNvPr id="4" name="Slide Number Placeholder 3"/>
          <p:cNvSpPr>
            <a:spLocks noGrp="1"/>
          </p:cNvSpPr>
          <p:nvPr>
            <p:ph type="sldNum" sz="quarter" idx="10"/>
          </p:nvPr>
        </p:nvSpPr>
        <p:spPr/>
        <p:txBody>
          <a:bodyPr/>
          <a:lstStyle/>
          <a:p>
            <a:fld id="{AEAA342E-5DA6-0D42-A489-F6FD04AED679}" type="slidenum">
              <a:rPr lang="en-US" smtClean="0"/>
              <a:t>11</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Calibri" charset="0"/>
              </a:rPr>
              <a:t>The</a:t>
            </a:r>
            <a:r>
              <a:rPr lang="en-US" i="0" baseline="0" dirty="0" smtClean="0">
                <a:latin typeface="Calibri" charset="0"/>
              </a:rPr>
              <a:t> Jolly </a:t>
            </a:r>
            <a:r>
              <a:rPr lang="en-US" i="1" dirty="0" smtClean="0"/>
              <a:t>Grammar </a:t>
            </a:r>
            <a:r>
              <a:rPr lang="en-US" i="0" dirty="0" smtClean="0"/>
              <a:t>programme</a:t>
            </a:r>
            <a:r>
              <a:rPr lang="en-US" i="0" baseline="0" dirty="0" smtClean="0"/>
              <a:t> </a:t>
            </a:r>
            <a:r>
              <a:rPr lang="en-US" dirty="0" smtClean="0"/>
              <a:t>provides two lessons a week: one on spelling</a:t>
            </a:r>
            <a:r>
              <a:rPr lang="en-US" baseline="0" dirty="0" smtClean="0"/>
              <a:t> and one on grammar. In this way, it </a:t>
            </a:r>
            <a:r>
              <a:rPr lang="en-US" dirty="0" smtClean="0"/>
              <a:t>continues to reinforce and extend the phonic knowledge learnt in </a:t>
            </a:r>
            <a:r>
              <a:rPr lang="en-US" i="1" dirty="0" smtClean="0"/>
              <a:t>Jolly Phonics</a:t>
            </a:r>
            <a:r>
              <a:rPr lang="en-US" dirty="0" smtClean="0"/>
              <a:t>, so that spelling becomes more accurate with practice.</a:t>
            </a:r>
            <a:r>
              <a:rPr lang="en-GB" dirty="0" smtClean="0"/>
              <a:t> These are the topics covered in Jolly Grammar 1.</a:t>
            </a:r>
          </a:p>
        </p:txBody>
      </p:sp>
      <p:sp>
        <p:nvSpPr>
          <p:cNvPr id="4" name="Slide Number Placeholder 3"/>
          <p:cNvSpPr>
            <a:spLocks noGrp="1"/>
          </p:cNvSpPr>
          <p:nvPr>
            <p:ph type="sldNum" sz="quarter" idx="10"/>
          </p:nvPr>
        </p:nvSpPr>
        <p:spPr/>
        <p:txBody>
          <a:bodyPr/>
          <a:lstStyle/>
          <a:p>
            <a:fld id="{AEAA342E-5DA6-0D42-A489-F6FD04AED679}" type="slidenum">
              <a:rPr lang="en-US" smtClean="0"/>
              <a:t>12</a:t>
            </a:fld>
            <a:endParaRPr lang="en-US"/>
          </a:p>
        </p:txBody>
      </p:sp>
    </p:spTree>
    <p:extLst>
      <p:ext uri="{BB962C8B-B14F-4D97-AF65-F5344CB8AC3E}">
        <p14:creationId xmlns:p14="http://schemas.microsoft.com/office/powerpoint/2010/main" val="411296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Calibri" charset="0"/>
              </a:rPr>
              <a:t>The</a:t>
            </a:r>
            <a:r>
              <a:rPr lang="en-US" i="0" baseline="0" dirty="0" smtClean="0">
                <a:latin typeface="Calibri" charset="0"/>
              </a:rPr>
              <a:t> Jolly </a:t>
            </a:r>
            <a:r>
              <a:rPr lang="en-US" i="1" dirty="0" smtClean="0"/>
              <a:t>Grammar </a:t>
            </a:r>
            <a:r>
              <a:rPr lang="en-US" i="0" dirty="0" smtClean="0"/>
              <a:t>programme</a:t>
            </a:r>
            <a:r>
              <a:rPr lang="en-US" i="0" baseline="0" dirty="0" smtClean="0"/>
              <a:t> </a:t>
            </a:r>
            <a:r>
              <a:rPr lang="en-US" dirty="0" smtClean="0"/>
              <a:t>provides two lessons a week: one on spelling</a:t>
            </a:r>
            <a:r>
              <a:rPr lang="en-US" baseline="0" dirty="0" smtClean="0"/>
              <a:t> and one on grammar. In this way, it </a:t>
            </a:r>
            <a:r>
              <a:rPr lang="en-US" dirty="0" smtClean="0"/>
              <a:t>continues to reinforce and extend the phonic knowledge learnt in </a:t>
            </a:r>
            <a:r>
              <a:rPr lang="en-US" i="1" dirty="0" smtClean="0"/>
              <a:t>Jolly Phonics</a:t>
            </a:r>
            <a:r>
              <a:rPr lang="en-US" dirty="0" smtClean="0"/>
              <a:t>, so that spelling becomes more accurate with practice.</a:t>
            </a:r>
            <a:r>
              <a:rPr lang="en-GB" dirty="0" smtClean="0"/>
              <a:t> These are the topics covered in Jolly Grammar 2.</a:t>
            </a:r>
          </a:p>
        </p:txBody>
      </p:sp>
      <p:sp>
        <p:nvSpPr>
          <p:cNvPr id="4" name="Slide Number Placeholder 3"/>
          <p:cNvSpPr>
            <a:spLocks noGrp="1"/>
          </p:cNvSpPr>
          <p:nvPr>
            <p:ph type="sldNum" sz="quarter" idx="10"/>
          </p:nvPr>
        </p:nvSpPr>
        <p:spPr/>
        <p:txBody>
          <a:bodyPr/>
          <a:lstStyle/>
          <a:p>
            <a:fld id="{AEAA342E-5DA6-0D42-A489-F6FD04AED679}" type="slidenum">
              <a:rPr lang="en-US" smtClean="0"/>
              <a:t>13</a:t>
            </a:fld>
            <a:endParaRPr lang="en-US"/>
          </a:p>
        </p:txBody>
      </p:sp>
    </p:spTree>
    <p:extLst>
      <p:ext uri="{BB962C8B-B14F-4D97-AF65-F5344CB8AC3E}">
        <p14:creationId xmlns:p14="http://schemas.microsoft.com/office/powerpoint/2010/main" val="21417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Calibri" charset="0"/>
              </a:rPr>
              <a:t>The</a:t>
            </a:r>
            <a:r>
              <a:rPr lang="en-US" i="0" baseline="0" dirty="0" smtClean="0">
                <a:latin typeface="Calibri" charset="0"/>
              </a:rPr>
              <a:t> Jolly </a:t>
            </a:r>
            <a:r>
              <a:rPr lang="en-US" i="1" dirty="0" smtClean="0"/>
              <a:t>Grammar </a:t>
            </a:r>
            <a:r>
              <a:rPr lang="en-US" i="0" dirty="0" smtClean="0"/>
              <a:t>programme</a:t>
            </a:r>
            <a:r>
              <a:rPr lang="en-US" i="0" baseline="0" dirty="0" smtClean="0"/>
              <a:t> </a:t>
            </a:r>
            <a:r>
              <a:rPr lang="en-US" dirty="0" smtClean="0"/>
              <a:t>provides two lessons a week: one on spelling</a:t>
            </a:r>
            <a:r>
              <a:rPr lang="en-US" baseline="0" dirty="0" smtClean="0"/>
              <a:t> and one on grammar. In this way, it </a:t>
            </a:r>
            <a:r>
              <a:rPr lang="en-US" dirty="0" smtClean="0"/>
              <a:t>continues to reinforce and extend the phonic knowledge learnt in </a:t>
            </a:r>
            <a:r>
              <a:rPr lang="en-US" i="1" dirty="0" smtClean="0"/>
              <a:t>Jolly Phonics</a:t>
            </a:r>
            <a:r>
              <a:rPr lang="en-US" dirty="0" smtClean="0"/>
              <a:t>, so that spelling becomes more accurate with practice.</a:t>
            </a:r>
            <a:r>
              <a:rPr lang="en-GB" dirty="0" smtClean="0"/>
              <a:t> These are the topics covered in Jolly Grammar 3.</a:t>
            </a:r>
          </a:p>
        </p:txBody>
      </p:sp>
      <p:sp>
        <p:nvSpPr>
          <p:cNvPr id="4" name="Slide Number Placeholder 3"/>
          <p:cNvSpPr>
            <a:spLocks noGrp="1"/>
          </p:cNvSpPr>
          <p:nvPr>
            <p:ph type="sldNum" sz="quarter" idx="10"/>
          </p:nvPr>
        </p:nvSpPr>
        <p:spPr/>
        <p:txBody>
          <a:bodyPr/>
          <a:lstStyle/>
          <a:p>
            <a:fld id="{AEAA342E-5DA6-0D42-A489-F6FD04AED679}" type="slidenum">
              <a:rPr lang="en-US" smtClean="0"/>
              <a:t>14</a:t>
            </a:fld>
            <a:endParaRPr lang="en-US"/>
          </a:p>
        </p:txBody>
      </p:sp>
    </p:spTree>
    <p:extLst>
      <p:ext uri="{BB962C8B-B14F-4D97-AF65-F5344CB8AC3E}">
        <p14:creationId xmlns:p14="http://schemas.microsoft.com/office/powerpoint/2010/main" val="389325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Calibri" charset="0"/>
              </a:rPr>
              <a:t>The</a:t>
            </a:r>
            <a:r>
              <a:rPr lang="en-US" i="0" baseline="0" dirty="0" smtClean="0">
                <a:latin typeface="Calibri" charset="0"/>
              </a:rPr>
              <a:t> Jolly </a:t>
            </a:r>
            <a:r>
              <a:rPr lang="en-US" i="1" dirty="0" smtClean="0"/>
              <a:t>Grammar </a:t>
            </a:r>
            <a:r>
              <a:rPr lang="en-US" i="0" dirty="0" smtClean="0"/>
              <a:t>programme</a:t>
            </a:r>
            <a:r>
              <a:rPr lang="en-US" i="0" baseline="0" dirty="0" smtClean="0"/>
              <a:t> </a:t>
            </a:r>
            <a:r>
              <a:rPr lang="en-US" dirty="0" smtClean="0"/>
              <a:t>provides two lessons a week: one on spelling</a:t>
            </a:r>
            <a:r>
              <a:rPr lang="en-US" baseline="0" dirty="0" smtClean="0"/>
              <a:t> and one on grammar. In this way, it </a:t>
            </a:r>
            <a:r>
              <a:rPr lang="en-US" dirty="0" smtClean="0"/>
              <a:t>continues to reinforce and extend the phonic knowledge learnt in </a:t>
            </a:r>
            <a:r>
              <a:rPr lang="en-US" i="1" dirty="0" smtClean="0"/>
              <a:t>Jolly Phonics</a:t>
            </a:r>
            <a:r>
              <a:rPr lang="en-US" dirty="0" smtClean="0"/>
              <a:t>, so that spelling becomes more accurate with practice.</a:t>
            </a:r>
            <a:r>
              <a:rPr lang="en-GB" dirty="0" smtClean="0"/>
              <a:t> These are the topics covered in Jolly Grammar 4.</a:t>
            </a:r>
          </a:p>
        </p:txBody>
      </p:sp>
      <p:sp>
        <p:nvSpPr>
          <p:cNvPr id="4" name="Slide Number Placeholder 3"/>
          <p:cNvSpPr>
            <a:spLocks noGrp="1"/>
          </p:cNvSpPr>
          <p:nvPr>
            <p:ph type="sldNum" sz="quarter" idx="10"/>
          </p:nvPr>
        </p:nvSpPr>
        <p:spPr/>
        <p:txBody>
          <a:bodyPr/>
          <a:lstStyle/>
          <a:p>
            <a:fld id="{AEAA342E-5DA6-0D42-A489-F6FD04AED679}" type="slidenum">
              <a:rPr lang="en-US" smtClean="0"/>
              <a:t>15</a:t>
            </a:fld>
            <a:endParaRPr lang="en-US"/>
          </a:p>
        </p:txBody>
      </p:sp>
    </p:spTree>
    <p:extLst>
      <p:ext uri="{BB962C8B-B14F-4D97-AF65-F5344CB8AC3E}">
        <p14:creationId xmlns:p14="http://schemas.microsoft.com/office/powerpoint/2010/main" val="40385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Calibri" charset="0"/>
              </a:rPr>
              <a:t>The</a:t>
            </a:r>
            <a:r>
              <a:rPr lang="en-US" i="0" baseline="0" dirty="0" smtClean="0">
                <a:latin typeface="Calibri" charset="0"/>
              </a:rPr>
              <a:t> Jolly </a:t>
            </a:r>
            <a:r>
              <a:rPr lang="en-US" i="1" dirty="0" smtClean="0"/>
              <a:t>Grammar </a:t>
            </a:r>
            <a:r>
              <a:rPr lang="en-US" i="0" dirty="0" smtClean="0"/>
              <a:t>programme</a:t>
            </a:r>
            <a:r>
              <a:rPr lang="en-US" i="0" baseline="0" dirty="0" smtClean="0"/>
              <a:t> </a:t>
            </a:r>
            <a:r>
              <a:rPr lang="en-US" dirty="0" smtClean="0"/>
              <a:t>provides two lessons a week: one on spelling</a:t>
            </a:r>
            <a:r>
              <a:rPr lang="en-US" baseline="0" dirty="0" smtClean="0"/>
              <a:t> and one on grammar. In this way, it </a:t>
            </a:r>
            <a:r>
              <a:rPr lang="en-US" dirty="0" smtClean="0"/>
              <a:t>continues to reinforce and extend the phonic knowledge learnt in </a:t>
            </a:r>
            <a:r>
              <a:rPr lang="en-US" i="1" dirty="0" smtClean="0"/>
              <a:t>Jolly Phonics</a:t>
            </a:r>
            <a:r>
              <a:rPr lang="en-US" dirty="0" smtClean="0"/>
              <a:t>, so that spelling becomes more accurate with practice.</a:t>
            </a:r>
            <a:r>
              <a:rPr lang="en-GB" dirty="0" smtClean="0"/>
              <a:t> These are the topics covered in Jolly Grammar 5.</a:t>
            </a:r>
          </a:p>
        </p:txBody>
      </p:sp>
      <p:sp>
        <p:nvSpPr>
          <p:cNvPr id="4" name="Slide Number Placeholder 3"/>
          <p:cNvSpPr>
            <a:spLocks noGrp="1"/>
          </p:cNvSpPr>
          <p:nvPr>
            <p:ph type="sldNum" sz="quarter" idx="10"/>
          </p:nvPr>
        </p:nvSpPr>
        <p:spPr/>
        <p:txBody>
          <a:bodyPr/>
          <a:lstStyle/>
          <a:p>
            <a:fld id="{AEAA342E-5DA6-0D42-A489-F6FD04AED679}" type="slidenum">
              <a:rPr lang="en-US" smtClean="0"/>
              <a:t>16</a:t>
            </a:fld>
            <a:endParaRPr lang="en-US"/>
          </a:p>
        </p:txBody>
      </p:sp>
    </p:spTree>
    <p:extLst>
      <p:ext uri="{BB962C8B-B14F-4D97-AF65-F5344CB8AC3E}">
        <p14:creationId xmlns:p14="http://schemas.microsoft.com/office/powerpoint/2010/main" val="169902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Calibri" charset="0"/>
              </a:rPr>
              <a:t>The</a:t>
            </a:r>
            <a:r>
              <a:rPr lang="en-US" i="0" baseline="0" dirty="0" smtClean="0">
                <a:latin typeface="Calibri" charset="0"/>
              </a:rPr>
              <a:t> Jolly </a:t>
            </a:r>
            <a:r>
              <a:rPr lang="en-US" i="1" dirty="0" smtClean="0"/>
              <a:t>Grammar </a:t>
            </a:r>
            <a:r>
              <a:rPr lang="en-US" i="0" dirty="0" smtClean="0"/>
              <a:t>programme</a:t>
            </a:r>
            <a:r>
              <a:rPr lang="en-US" i="0" baseline="0" dirty="0" smtClean="0"/>
              <a:t> </a:t>
            </a:r>
            <a:r>
              <a:rPr lang="en-US" dirty="0" smtClean="0"/>
              <a:t>provides two lessons a week: one on spelling</a:t>
            </a:r>
            <a:r>
              <a:rPr lang="en-US" baseline="0" dirty="0" smtClean="0"/>
              <a:t> and one on grammar. In this way, it </a:t>
            </a:r>
            <a:r>
              <a:rPr lang="en-US" dirty="0" smtClean="0"/>
              <a:t>continues to reinforce and extend the phonic knowledge learnt in </a:t>
            </a:r>
            <a:r>
              <a:rPr lang="en-US" i="1" dirty="0" smtClean="0"/>
              <a:t>Jolly Phonics</a:t>
            </a:r>
            <a:r>
              <a:rPr lang="en-US" dirty="0" smtClean="0"/>
              <a:t>, so that spelling becomes more accurate with practice.</a:t>
            </a:r>
            <a:r>
              <a:rPr lang="en-GB" dirty="0" smtClean="0"/>
              <a:t> These are the topics covered in Jolly Grammar 6.</a:t>
            </a:r>
          </a:p>
        </p:txBody>
      </p:sp>
      <p:sp>
        <p:nvSpPr>
          <p:cNvPr id="4" name="Slide Number Placeholder 3"/>
          <p:cNvSpPr>
            <a:spLocks noGrp="1"/>
          </p:cNvSpPr>
          <p:nvPr>
            <p:ph type="sldNum" sz="quarter" idx="10"/>
          </p:nvPr>
        </p:nvSpPr>
        <p:spPr/>
        <p:txBody>
          <a:bodyPr/>
          <a:lstStyle/>
          <a:p>
            <a:fld id="{AEAA342E-5DA6-0D42-A489-F6FD04AED679}" type="slidenum">
              <a:rPr lang="en-US" smtClean="0"/>
              <a:t>17</a:t>
            </a:fld>
            <a:endParaRPr lang="en-US"/>
          </a:p>
        </p:txBody>
      </p:sp>
    </p:spTree>
    <p:extLst>
      <p:ext uri="{BB962C8B-B14F-4D97-AF65-F5344CB8AC3E}">
        <p14:creationId xmlns:p14="http://schemas.microsoft.com/office/powerpoint/2010/main" val="224516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latin typeface="Calibri" charset="0"/>
              </a:rPr>
              <a:t>• The alternative spellings of the vowel sounds is what makes learning English so tricky. The following pages show some </a:t>
            </a:r>
            <a:br>
              <a:rPr lang="en-GB" dirty="0" smtClean="0">
                <a:latin typeface="Calibri" charset="0"/>
              </a:rPr>
            </a:br>
            <a:r>
              <a:rPr lang="en-GB" dirty="0" smtClean="0">
                <a:latin typeface="Calibri" charset="0"/>
              </a:rPr>
              <a:t>  examples of how the different spellings of vowel sounds are taught over the 5 levels.</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In the first year of grammar, the focus is on learning/consolidating the alternative spellings one at a time and using words </a:t>
            </a:r>
            <a:br>
              <a:rPr lang="en-GB" dirty="0" smtClean="0">
                <a:latin typeface="Calibri" charset="0"/>
              </a:rPr>
            </a:br>
            <a:r>
              <a:rPr lang="en-GB" dirty="0" smtClean="0">
                <a:latin typeface="Calibri" charset="0"/>
              </a:rPr>
              <a:t>  that have that spelling. </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a:t>
            </a:r>
            <a:r>
              <a:rPr lang="en-US" dirty="0" smtClean="0">
                <a:latin typeface="Calibri" charset="0"/>
              </a:rPr>
              <a:t>In the second year, the emphasis is on learning which of the main alternative spellings is the right one to use in a word.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It is important that children understand what the spelling words mean, as well as knowing how to spell them correctly. In </a:t>
            </a:r>
            <a:br>
              <a:rPr lang="en-US" dirty="0" smtClean="0">
                <a:latin typeface="Calibri" charset="0"/>
              </a:rPr>
            </a:br>
            <a:r>
              <a:rPr lang="en-US" dirty="0" smtClean="0">
                <a:latin typeface="Calibri" charset="0"/>
              </a:rPr>
              <a:t>  Grammar 1, they have to draw a picture of each word they write. In Grammar 2, they have to complete sentences using </a:t>
            </a:r>
            <a:br>
              <a:rPr lang="en-US" dirty="0" smtClean="0">
                <a:latin typeface="Calibri" charset="0"/>
              </a:rPr>
            </a:br>
            <a:r>
              <a:rPr lang="en-US" dirty="0" smtClean="0">
                <a:latin typeface="Calibri" charset="0"/>
              </a:rPr>
              <a:t>  the correct word in context.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There are more activities on the page, more reading and writing to be done and there is also some cross-over revision of </a:t>
            </a:r>
            <a:br>
              <a:rPr lang="en-US" dirty="0" smtClean="0">
                <a:latin typeface="Calibri" charset="0"/>
              </a:rPr>
            </a:br>
            <a:r>
              <a:rPr lang="en-US" dirty="0" smtClean="0">
                <a:latin typeface="Calibri" charset="0"/>
              </a:rPr>
              <a:t>  the grammar learnt in the previous lesson.</a:t>
            </a:r>
            <a:endParaRPr lang="en-GB" dirty="0" smtClean="0">
              <a:latin typeface="Calibri" charset="0"/>
            </a:endParaRPr>
          </a:p>
        </p:txBody>
      </p:sp>
      <p:sp>
        <p:nvSpPr>
          <p:cNvPr id="4" name="Slide Number Placeholder 3"/>
          <p:cNvSpPr>
            <a:spLocks noGrp="1"/>
          </p:cNvSpPr>
          <p:nvPr>
            <p:ph type="sldNum" sz="quarter" idx="10"/>
          </p:nvPr>
        </p:nvSpPr>
        <p:spPr/>
        <p:txBody>
          <a:bodyPr/>
          <a:lstStyle/>
          <a:p>
            <a:fld id="{AEAA342E-5DA6-0D42-A489-F6FD04AED679}" type="slidenum">
              <a:rPr lang="en-US" smtClean="0"/>
              <a:t>18</a:t>
            </a:fld>
            <a:endParaRPr lang="en-US"/>
          </a:p>
        </p:txBody>
      </p:sp>
    </p:spTree>
    <p:extLst>
      <p:ext uri="{BB962C8B-B14F-4D97-AF65-F5344CB8AC3E}">
        <p14:creationId xmlns:p14="http://schemas.microsoft.com/office/powerpoint/2010/main" val="517115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latin typeface="Calibri" charset="0"/>
              </a:rPr>
              <a:t>• Grammar 3 continues to revise alternative spellings and introduce new ones. For example, they learn that a single vowel </a:t>
            </a:r>
            <a:br>
              <a:rPr lang="en-GB" dirty="0" smtClean="0">
                <a:latin typeface="Calibri" charset="0"/>
              </a:rPr>
            </a:br>
            <a:r>
              <a:rPr lang="en-GB" dirty="0" smtClean="0">
                <a:latin typeface="Calibri" charset="0"/>
              </a:rPr>
              <a:t>  letter can sometimes make the long vowel sound without any influence from a ‘magic’ e (or other vowel):</a:t>
            </a:r>
            <a:r>
              <a:rPr lang="en-GB" baseline="0" dirty="0" smtClean="0">
                <a:latin typeface="Calibri" charset="0"/>
              </a:rPr>
              <a:t> </a:t>
            </a:r>
            <a:r>
              <a:rPr lang="en-GB" dirty="0" smtClean="0">
                <a:latin typeface="Calibri" charset="0"/>
              </a:rPr>
              <a:t>p</a:t>
            </a:r>
            <a:r>
              <a:rPr lang="en-GB" b="1" dirty="0" smtClean="0">
                <a:latin typeface="Calibri" charset="0"/>
              </a:rPr>
              <a:t>a</a:t>
            </a:r>
            <a:r>
              <a:rPr lang="en-GB" dirty="0" smtClean="0">
                <a:latin typeface="Calibri" charset="0"/>
              </a:rPr>
              <a:t>stry, s</a:t>
            </a:r>
            <a:r>
              <a:rPr lang="en-GB" b="1" dirty="0" smtClean="0">
                <a:latin typeface="Calibri" charset="0"/>
              </a:rPr>
              <a:t>e</a:t>
            </a:r>
            <a:r>
              <a:rPr lang="en-GB" dirty="0" smtClean="0">
                <a:latin typeface="Calibri" charset="0"/>
              </a:rPr>
              <a:t>cret, ch</a:t>
            </a:r>
            <a:r>
              <a:rPr lang="en-GB" b="1" dirty="0" smtClean="0">
                <a:latin typeface="Calibri" charset="0"/>
              </a:rPr>
              <a:t>i</a:t>
            </a:r>
            <a:r>
              <a:rPr lang="en-GB" dirty="0" smtClean="0">
                <a:latin typeface="Calibri" charset="0"/>
              </a:rPr>
              <a:t>ld, </a:t>
            </a:r>
            <a:r>
              <a:rPr lang="en-GB" b="1" dirty="0" smtClean="0">
                <a:latin typeface="Calibri" charset="0"/>
              </a:rPr>
              <a:t>o</a:t>
            </a:r>
            <a:r>
              <a:rPr lang="en-GB" dirty="0" smtClean="0">
                <a:latin typeface="Calibri" charset="0"/>
              </a:rPr>
              <a:t>nly, men</a:t>
            </a:r>
            <a:r>
              <a:rPr lang="en-GB" b="1" dirty="0" smtClean="0">
                <a:latin typeface="Calibri" charset="0"/>
              </a:rPr>
              <a:t>u</a:t>
            </a:r>
            <a:r>
              <a:rPr lang="en-GB" dirty="0" smtClean="0">
                <a:latin typeface="Calibri" charset="0"/>
              </a:rPr>
              <a:t>.</a:t>
            </a:r>
          </a:p>
          <a:p>
            <a:pPr eaLnBrk="1" hangingPunct="1">
              <a:spcBef>
                <a:spcPct val="0"/>
              </a:spcBef>
            </a:pPr>
            <a:r>
              <a:rPr lang="en-GB" dirty="0" smtClean="0">
                <a:latin typeface="Calibri" charset="0"/>
              </a:rPr>
              <a:t> </a:t>
            </a:r>
          </a:p>
          <a:p>
            <a:pPr eaLnBrk="1" hangingPunct="1">
              <a:spcBef>
                <a:spcPct val="0"/>
              </a:spcBef>
            </a:pPr>
            <a:r>
              <a:rPr lang="en-US" dirty="0" smtClean="0">
                <a:latin typeface="Calibri" charset="0"/>
              </a:rPr>
              <a:t>• In Grammar 4, the alternative vowel spellings are no longer the main focus. There is still plenty of revision and </a:t>
            </a:r>
            <a:br>
              <a:rPr lang="en-US" dirty="0" smtClean="0">
                <a:latin typeface="Calibri" charset="0"/>
              </a:rPr>
            </a:br>
            <a:r>
              <a:rPr lang="en-US" dirty="0" smtClean="0">
                <a:latin typeface="Calibri" charset="0"/>
              </a:rPr>
              <a:t>  consolidation, but the focus now is on words with schwas (neutral, unstressed vowel sounds), which make it difficult to </a:t>
            </a:r>
            <a:br>
              <a:rPr lang="en-US" dirty="0" smtClean="0">
                <a:latin typeface="Calibri" charset="0"/>
              </a:rPr>
            </a:br>
            <a:r>
              <a:rPr lang="en-US" dirty="0" smtClean="0">
                <a:latin typeface="Calibri" charset="0"/>
              </a:rPr>
              <a:t>  spell a word correctly by listening for the sounds. </a:t>
            </a:r>
          </a:p>
          <a:p>
            <a:pPr eaLnBrk="1" hangingPunct="1">
              <a:spcBef>
                <a:spcPct val="0"/>
              </a:spcBef>
            </a:pPr>
            <a:endParaRPr lang="en-US" dirty="0" smtClean="0">
              <a:latin typeface="Calibri" charset="0"/>
            </a:endParaRPr>
          </a:p>
          <a:p>
            <a:pPr eaLnBrk="1" hangingPunct="1">
              <a:spcBef>
                <a:spcPct val="0"/>
              </a:spcBef>
            </a:pPr>
            <a:r>
              <a:rPr lang="en-GB" dirty="0" smtClean="0">
                <a:latin typeface="Calibri" charset="0"/>
              </a:rPr>
              <a:t>• The spelling lists in Grammar 3 &amp; 4 are longer and contain more sophisticated vocabulary. </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As always, meaning and spelling are equally important. Grammar 3 has a regular dictionary activity to improve the </a:t>
            </a:r>
            <a:br>
              <a:rPr lang="en-GB" dirty="0" smtClean="0">
                <a:latin typeface="Calibri" charset="0"/>
              </a:rPr>
            </a:br>
            <a:r>
              <a:rPr lang="en-GB" dirty="0" smtClean="0">
                <a:latin typeface="Calibri" charset="0"/>
              </a:rPr>
              <a:t>  children’s ability to look words up for spellings and meanings; in both levels, syllable work, parsing and identifying the </a:t>
            </a:r>
            <a:br>
              <a:rPr lang="en-GB" dirty="0" smtClean="0">
                <a:latin typeface="Calibri" charset="0"/>
              </a:rPr>
            </a:br>
            <a:r>
              <a:rPr lang="en-GB" dirty="0" smtClean="0">
                <a:latin typeface="Calibri" charset="0"/>
              </a:rPr>
              <a:t>  subject of the sentence are also regular activities. </a:t>
            </a:r>
          </a:p>
          <a:p>
            <a:pPr eaLnBrk="1" hangingPunct="1">
              <a:spcBef>
                <a:spcPct val="0"/>
              </a:spcBef>
            </a:pPr>
            <a:endParaRPr lang="en-GB" dirty="0" smtClean="0">
              <a:latin typeface="Calibri" charset="0"/>
            </a:endParaRPr>
          </a:p>
          <a:p>
            <a:pPr eaLnBrk="1" hangingPunct="1">
              <a:spcBef>
                <a:spcPct val="0"/>
              </a:spcBef>
            </a:pPr>
            <a:r>
              <a:rPr lang="en-US" dirty="0" smtClean="0">
                <a:latin typeface="Calibri" charset="0"/>
              </a:rPr>
              <a:t>• A crossover between spelling and grammar continues, with regular activities on vocabulary skills (synonyms, antonyms, </a:t>
            </a:r>
            <a:br>
              <a:rPr lang="en-US" dirty="0" smtClean="0">
                <a:latin typeface="Calibri" charset="0"/>
              </a:rPr>
            </a:br>
            <a:r>
              <a:rPr lang="en-US" dirty="0" smtClean="0">
                <a:latin typeface="Calibri" charset="0"/>
              </a:rPr>
              <a:t>  homophones, plurals, comparatives and superlatives, suffixes and prefixes) and punctuation.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In Grammar 4,the parsing activity is extended to include identifying the tense and, later on, to identifying the grammatical </a:t>
            </a:r>
            <a:br>
              <a:rPr lang="en-US" dirty="0" smtClean="0">
                <a:latin typeface="Calibri" charset="0"/>
              </a:rPr>
            </a:br>
            <a:r>
              <a:rPr lang="en-US" dirty="0" smtClean="0">
                <a:latin typeface="Calibri" charset="0"/>
              </a:rPr>
              <a:t>  person (first, second and third; singular or plural).</a:t>
            </a:r>
          </a:p>
        </p:txBody>
      </p:sp>
      <p:sp>
        <p:nvSpPr>
          <p:cNvPr id="4" name="Slide Number Placeholder 3"/>
          <p:cNvSpPr>
            <a:spLocks noGrp="1"/>
          </p:cNvSpPr>
          <p:nvPr>
            <p:ph type="sldNum" sz="quarter" idx="10"/>
          </p:nvPr>
        </p:nvSpPr>
        <p:spPr/>
        <p:txBody>
          <a:bodyPr/>
          <a:lstStyle/>
          <a:p>
            <a:fld id="{AEAA342E-5DA6-0D42-A489-F6FD04AED679}" type="slidenum">
              <a:rPr lang="en-US" smtClean="0"/>
              <a:t>19</a:t>
            </a:fld>
            <a:endParaRPr lang="en-US"/>
          </a:p>
        </p:txBody>
      </p:sp>
    </p:spTree>
    <p:extLst>
      <p:ext uri="{BB962C8B-B14F-4D97-AF65-F5344CB8AC3E}">
        <p14:creationId xmlns:p14="http://schemas.microsoft.com/office/powerpoint/2010/main" val="124480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i="1" dirty="0" smtClean="0">
                <a:latin typeface="Calibri" charset="0"/>
              </a:rPr>
              <a:t>• </a:t>
            </a:r>
            <a:r>
              <a:rPr lang="en-GB" dirty="0" smtClean="0">
                <a:latin typeface="Calibri" charset="0"/>
              </a:rPr>
              <a:t>The </a:t>
            </a:r>
            <a:r>
              <a:rPr lang="en-GB" i="1" dirty="0" smtClean="0">
                <a:latin typeface="Calibri" charset="0"/>
              </a:rPr>
              <a:t>Grammar </a:t>
            </a:r>
            <a:r>
              <a:rPr lang="en-GB" dirty="0" smtClean="0">
                <a:latin typeface="Calibri" charset="0"/>
              </a:rPr>
              <a:t>programme</a:t>
            </a:r>
            <a:r>
              <a:rPr lang="en-GB" i="1" dirty="0" smtClean="0">
                <a:latin typeface="Calibri" charset="0"/>
              </a:rPr>
              <a:t> </a:t>
            </a:r>
            <a:r>
              <a:rPr lang="en-GB" dirty="0" smtClean="0">
                <a:latin typeface="Calibri" charset="0"/>
              </a:rPr>
              <a:t>develops and expands the teaching of </a:t>
            </a:r>
            <a:r>
              <a:rPr lang="en-GB" i="1" dirty="0" smtClean="0">
                <a:latin typeface="Calibri" charset="0"/>
              </a:rPr>
              <a:t>Jolly Phonics</a:t>
            </a:r>
            <a:r>
              <a:rPr lang="en-GB" dirty="0" smtClean="0">
                <a:latin typeface="Calibri" charset="0"/>
              </a:rPr>
              <a:t>, which starts in the first year of </a:t>
            </a:r>
            <a:br>
              <a:rPr lang="en-GB" dirty="0" smtClean="0">
                <a:latin typeface="Calibri" charset="0"/>
              </a:rPr>
            </a:br>
            <a:r>
              <a:rPr lang="en-GB" dirty="0" smtClean="0">
                <a:latin typeface="Calibri" charset="0"/>
              </a:rPr>
              <a:t>   school, and is based on the five key skills that help children understand the code of English.</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Together with the </a:t>
            </a:r>
            <a:r>
              <a:rPr lang="en-GB" i="1" dirty="0" smtClean="0">
                <a:latin typeface="Calibri" charset="0"/>
              </a:rPr>
              <a:t>Jolly</a:t>
            </a:r>
            <a:r>
              <a:rPr lang="en-GB" i="1" baseline="0" dirty="0" smtClean="0">
                <a:latin typeface="Calibri" charset="0"/>
              </a:rPr>
              <a:t> </a:t>
            </a:r>
            <a:r>
              <a:rPr lang="en-GB" i="1" dirty="0" smtClean="0">
                <a:latin typeface="Calibri" charset="0"/>
              </a:rPr>
              <a:t>Phonics Readers</a:t>
            </a:r>
            <a:r>
              <a:rPr lang="en-GB" dirty="0" smtClean="0">
                <a:latin typeface="Calibri" charset="0"/>
              </a:rPr>
              <a:t>, it delivers an integrated literacy programme, enabling children to:</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 spell and punctuate more accurately</a:t>
            </a:r>
          </a:p>
          <a:p>
            <a:pPr eaLnBrk="1" hangingPunct="1">
              <a:spcBef>
                <a:spcPct val="0"/>
              </a:spcBef>
            </a:pPr>
            <a:r>
              <a:rPr lang="en-GB" dirty="0" smtClean="0">
                <a:latin typeface="Calibri" charset="0"/>
              </a:rPr>
              <a:t>   • use a wider vocabulary </a:t>
            </a:r>
          </a:p>
          <a:p>
            <a:pPr eaLnBrk="1" hangingPunct="1">
              <a:spcBef>
                <a:spcPct val="0"/>
              </a:spcBef>
            </a:pPr>
            <a:r>
              <a:rPr lang="en-GB" dirty="0" smtClean="0">
                <a:latin typeface="Calibri" charset="0"/>
              </a:rPr>
              <a:t>   • have a clearer understanding of how language works</a:t>
            </a:r>
          </a:p>
          <a:p>
            <a:pPr eaLnBrk="1" hangingPunct="1">
              <a:spcBef>
                <a:spcPct val="0"/>
              </a:spcBef>
            </a:pPr>
            <a:r>
              <a:rPr lang="en-GB" dirty="0" smtClean="0">
                <a:latin typeface="Calibri" charset="0"/>
              </a:rPr>
              <a:t>   • and become</a:t>
            </a:r>
            <a:r>
              <a:rPr lang="en-GB" i="1" dirty="0" smtClean="0">
                <a:latin typeface="Calibri" charset="0"/>
              </a:rPr>
              <a:t> </a:t>
            </a:r>
            <a:r>
              <a:rPr lang="en-GB" dirty="0" smtClean="0">
                <a:latin typeface="Calibri" charset="0"/>
              </a:rPr>
              <a:t>independent readers of storybooks, who are ready for other, more challenging text.</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Currently, Jolly Phonics provides six years of literacy teaching, soon to be extended to seven.</a:t>
            </a:r>
          </a:p>
        </p:txBody>
      </p:sp>
      <p:sp>
        <p:nvSpPr>
          <p:cNvPr id="4" name="Slide Number Placeholder 3"/>
          <p:cNvSpPr>
            <a:spLocks noGrp="1"/>
          </p:cNvSpPr>
          <p:nvPr>
            <p:ph type="sldNum" sz="quarter" idx="10"/>
          </p:nvPr>
        </p:nvSpPr>
        <p:spPr/>
        <p:txBody>
          <a:bodyPr/>
          <a:lstStyle/>
          <a:p>
            <a:fld id="{AEAA342E-5DA6-0D42-A489-F6FD04AED679}" type="slidenum">
              <a:rPr lang="en-US" smtClean="0"/>
              <a:t>2</a:t>
            </a:fld>
            <a:endParaRPr lang="en-US"/>
          </a:p>
        </p:txBody>
      </p:sp>
    </p:spTree>
    <p:extLst>
      <p:ext uri="{BB962C8B-B14F-4D97-AF65-F5344CB8AC3E}">
        <p14:creationId xmlns:p14="http://schemas.microsoft.com/office/powerpoint/2010/main" val="35272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 In Grammar 5, the emphasis is on root words and word families, prefixes and suffixes.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This shows three of the four lessons which focus on different ways to spell /shun/ - which has a schwa or neutral vowel): </a:t>
            </a:r>
            <a:br>
              <a:rPr lang="en-US" dirty="0" smtClean="0">
                <a:latin typeface="Calibri" charset="0"/>
              </a:rPr>
            </a:br>
            <a:r>
              <a:rPr lang="en-US" dirty="0" smtClean="0">
                <a:latin typeface="Calibri" charset="0"/>
              </a:rPr>
              <a:t>   -</a:t>
            </a:r>
            <a:r>
              <a:rPr lang="en-US" dirty="0" err="1" smtClean="0">
                <a:latin typeface="Calibri" charset="0"/>
              </a:rPr>
              <a:t>sion</a:t>
            </a:r>
            <a:r>
              <a:rPr lang="en-US" dirty="0" smtClean="0">
                <a:latin typeface="Calibri" charset="0"/>
              </a:rPr>
              <a:t>, -</a:t>
            </a:r>
            <a:r>
              <a:rPr lang="en-US" dirty="0" err="1" smtClean="0">
                <a:latin typeface="Calibri" charset="0"/>
              </a:rPr>
              <a:t>ssion</a:t>
            </a:r>
            <a:r>
              <a:rPr lang="en-US" dirty="0" smtClean="0">
                <a:latin typeface="Calibri" charset="0"/>
              </a:rPr>
              <a:t>, -</a:t>
            </a:r>
            <a:r>
              <a:rPr lang="en-US" dirty="0" err="1" smtClean="0">
                <a:latin typeface="Calibri" charset="0"/>
              </a:rPr>
              <a:t>cian</a:t>
            </a:r>
            <a:r>
              <a:rPr lang="en-US" dirty="0" smtClean="0">
                <a:latin typeface="Calibri" charset="0"/>
              </a:rPr>
              <a:t> and –</a:t>
            </a:r>
            <a:r>
              <a:rPr lang="en-US" dirty="0" err="1" smtClean="0">
                <a:latin typeface="Calibri" charset="0"/>
              </a:rPr>
              <a:t>tion</a:t>
            </a:r>
            <a:r>
              <a:rPr lang="en-US" dirty="0" smtClean="0">
                <a:latin typeface="Calibri" charset="0"/>
              </a:rPr>
              <a:t>.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Notice the change in format: this is one of two spelling sheets per lesson. The dictation, parsing and cross-over activities </a:t>
            </a:r>
            <a:br>
              <a:rPr lang="en-US" dirty="0" smtClean="0">
                <a:latin typeface="Calibri" charset="0"/>
              </a:rPr>
            </a:br>
            <a:r>
              <a:rPr lang="en-US" dirty="0" smtClean="0">
                <a:latin typeface="Calibri" charset="0"/>
              </a:rPr>
              <a:t>  are on a separate sheet.</a:t>
            </a:r>
          </a:p>
          <a:p>
            <a:pPr eaLnBrk="1" hangingPunct="1">
              <a:spcBef>
                <a:spcPct val="0"/>
              </a:spcBef>
            </a:pPr>
            <a:endParaRPr lang="en-US" dirty="0" smtClean="0">
              <a:latin typeface="Calibri"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Calibri" charset="0"/>
              </a:rPr>
              <a:t>• The</a:t>
            </a:r>
            <a:r>
              <a:rPr lang="en-US" baseline="0" dirty="0" smtClean="0">
                <a:latin typeface="Calibri" charset="0"/>
              </a:rPr>
              <a:t> aim in Grammar 6 is to consolidate the children’s knowledge and introduce new spelling patterns: its main focus is on the more unusual spellings for the vowel sounds, less common ‘silent letter’ digraphs, number prefixes, and closely related suffixes like &lt;</a:t>
            </a:r>
            <a:r>
              <a:rPr lang="en-US" baseline="0" dirty="0" err="1" smtClean="0">
                <a:latin typeface="Calibri" charset="0"/>
              </a:rPr>
              <a:t>ity</a:t>
            </a:r>
            <a:r>
              <a:rPr lang="en-US" baseline="0" dirty="0" smtClean="0">
                <a:latin typeface="Calibri" charset="0"/>
              </a:rPr>
              <a:t>&gt; and &lt;</a:t>
            </a:r>
            <a:r>
              <a:rPr lang="en-US" baseline="0" dirty="0" err="1" smtClean="0">
                <a:latin typeface="Calibri" charset="0"/>
              </a:rPr>
              <a:t>ety</a:t>
            </a:r>
            <a:r>
              <a:rPr lang="en-US" baseline="0" dirty="0" smtClean="0">
                <a:latin typeface="Calibri" charset="0"/>
              </a:rPr>
              <a:t>&gt;, &lt;</a:t>
            </a:r>
            <a:r>
              <a:rPr lang="en-US" baseline="0" dirty="0" err="1" smtClean="0">
                <a:latin typeface="Calibri" charset="0"/>
              </a:rPr>
              <a:t>ious</a:t>
            </a:r>
            <a:r>
              <a:rPr lang="en-US" baseline="0" dirty="0" smtClean="0">
                <a:latin typeface="Calibri" charset="0"/>
              </a:rPr>
              <a:t>&gt; and &lt;</a:t>
            </a:r>
            <a:r>
              <a:rPr lang="en-US" baseline="0" dirty="0" err="1" smtClean="0">
                <a:latin typeface="Calibri" charset="0"/>
              </a:rPr>
              <a:t>eous</a:t>
            </a:r>
            <a:r>
              <a:rPr lang="en-US" baseline="0" dirty="0" smtClean="0">
                <a:latin typeface="Calibri" charset="0"/>
              </a:rPr>
              <a:t>&gt;, and &lt;</a:t>
            </a:r>
            <a:r>
              <a:rPr lang="en-US" baseline="0" dirty="0" err="1" smtClean="0">
                <a:latin typeface="Calibri" charset="0"/>
              </a:rPr>
              <a:t>ure</a:t>
            </a:r>
            <a:r>
              <a:rPr lang="en-US" baseline="0" dirty="0" smtClean="0">
                <a:latin typeface="Calibri" charset="0"/>
              </a:rPr>
              <a:t>&gt; and &lt;our&gt;.</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AEAA342E-5DA6-0D42-A489-F6FD04AED679}" type="slidenum">
              <a:rPr lang="en-US" smtClean="0"/>
              <a:t>20</a:t>
            </a:fld>
            <a:endParaRPr lang="en-US"/>
          </a:p>
        </p:txBody>
      </p:sp>
    </p:spTree>
    <p:extLst>
      <p:ext uri="{BB962C8B-B14F-4D97-AF65-F5344CB8AC3E}">
        <p14:creationId xmlns:p14="http://schemas.microsoft.com/office/powerpoint/2010/main" val="223939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latin typeface="Calibri" charset="0"/>
              </a:rPr>
              <a:t>• Unlike spelling, the grammar lessons cover many different topics so its format is less easily defined. </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However, the teacher’s notes have a clear structure: aim (teaching target), </a:t>
            </a:r>
            <a:r>
              <a:rPr lang="en-US" dirty="0" smtClean="0">
                <a:latin typeface="Calibri" charset="0"/>
              </a:rPr>
              <a:t>introduction (revision/preparation), main </a:t>
            </a:r>
            <a:br>
              <a:rPr lang="en-US" dirty="0" smtClean="0">
                <a:latin typeface="Calibri" charset="0"/>
              </a:rPr>
            </a:br>
            <a:r>
              <a:rPr lang="en-US" dirty="0" smtClean="0">
                <a:latin typeface="Calibri" charset="0"/>
              </a:rPr>
              <a:t>  teaching point (lesson focus), grammar sheet (instructions and answers), extension activity, rounding off (going over </a:t>
            </a:r>
            <a:br>
              <a:rPr lang="en-US" dirty="0" smtClean="0">
                <a:latin typeface="Calibri" charset="0"/>
              </a:rPr>
            </a:br>
            <a:r>
              <a:rPr lang="en-US" dirty="0" smtClean="0">
                <a:latin typeface="Calibri" charset="0"/>
              </a:rPr>
              <a:t>  worksheet as a class).</a:t>
            </a:r>
            <a:r>
              <a:rPr lang="en-GB" dirty="0" smtClean="0">
                <a:latin typeface="Calibri" charset="0"/>
              </a:rPr>
              <a:t>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In Grammar 1, the children learn that a sentence must have a verb and are shown how to form the three simple tenses: </a:t>
            </a:r>
            <a:br>
              <a:rPr lang="en-US" dirty="0" smtClean="0">
                <a:latin typeface="Calibri" charset="0"/>
              </a:rPr>
            </a:br>
            <a:r>
              <a:rPr lang="en-US" dirty="0" smtClean="0">
                <a:latin typeface="Calibri" charset="0"/>
              </a:rPr>
              <a:t>  past, present, future. Each one has its own action: pointing backwards (past), pointing towards floor with palm of hand </a:t>
            </a:r>
            <a:br>
              <a:rPr lang="en-US" dirty="0" smtClean="0">
                <a:latin typeface="Calibri" charset="0"/>
              </a:rPr>
            </a:br>
            <a:r>
              <a:rPr lang="en-US" dirty="0" smtClean="0">
                <a:latin typeface="Calibri" charset="0"/>
              </a:rPr>
              <a:t>  (present), pointing forward (future). They regularly conjugate verbs, using the actions for the personal pronouns (I, you, </a:t>
            </a:r>
            <a:br>
              <a:rPr lang="en-US" dirty="0" smtClean="0">
                <a:latin typeface="Calibri" charset="0"/>
              </a:rPr>
            </a:br>
            <a:r>
              <a:rPr lang="en-US" dirty="0" smtClean="0">
                <a:latin typeface="Calibri" charset="0"/>
              </a:rPr>
              <a:t>  he, </a:t>
            </a:r>
            <a:r>
              <a:rPr lang="en-US" dirty="0" err="1" smtClean="0">
                <a:latin typeface="Calibri" charset="0"/>
              </a:rPr>
              <a:t>etc</a:t>
            </a:r>
            <a:r>
              <a:rPr lang="en-US" dirty="0" smtClean="0">
                <a:latin typeface="Calibri" charset="0"/>
              </a:rPr>
              <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In Grammar 2, the children learn that not all verbs are regular in the past and present tense. They are introduced to the </a:t>
            </a:r>
            <a:br>
              <a:rPr lang="en-US" dirty="0" smtClean="0">
                <a:latin typeface="Calibri" charset="0"/>
              </a:rPr>
            </a:br>
            <a:r>
              <a:rPr lang="en-US" dirty="0" smtClean="0">
                <a:latin typeface="Calibri" charset="0"/>
              </a:rPr>
              <a:t>  irregular verb ‘to be’, which children find difficult to identify because of its irregular form and because it is not an obvious </a:t>
            </a:r>
            <a:br>
              <a:rPr lang="en-US" dirty="0" smtClean="0">
                <a:latin typeface="Calibri" charset="0"/>
              </a:rPr>
            </a:br>
            <a:r>
              <a:rPr lang="en-US" dirty="0" smtClean="0">
                <a:latin typeface="Calibri" charset="0"/>
              </a:rPr>
              <a:t>  ‘doing’ word; however, it is used to form the continuous tenses, which are introduced in Grammar 3, so it is important for </a:t>
            </a:r>
            <a:br>
              <a:rPr lang="en-US" dirty="0" smtClean="0">
                <a:latin typeface="Calibri" charset="0"/>
              </a:rPr>
            </a:br>
            <a:r>
              <a:rPr lang="en-US" dirty="0" smtClean="0">
                <a:latin typeface="Calibri" charset="0"/>
              </a:rPr>
              <a:t>  the children to </a:t>
            </a:r>
            <a:r>
              <a:rPr lang="en-US" dirty="0" err="1" smtClean="0">
                <a:latin typeface="Calibri" charset="0"/>
              </a:rPr>
              <a:t>recognise</a:t>
            </a:r>
            <a:r>
              <a:rPr lang="en-US" dirty="0" smtClean="0">
                <a:latin typeface="Calibri" charset="0"/>
              </a:rPr>
              <a:t> it.</a:t>
            </a:r>
          </a:p>
        </p:txBody>
      </p:sp>
      <p:sp>
        <p:nvSpPr>
          <p:cNvPr id="4" name="Slide Number Placeholder 3"/>
          <p:cNvSpPr>
            <a:spLocks noGrp="1"/>
          </p:cNvSpPr>
          <p:nvPr>
            <p:ph type="sldNum" sz="quarter" idx="10"/>
          </p:nvPr>
        </p:nvSpPr>
        <p:spPr/>
        <p:txBody>
          <a:bodyPr/>
          <a:lstStyle/>
          <a:p>
            <a:fld id="{AEAA342E-5DA6-0D42-A489-F6FD04AED679}" type="slidenum">
              <a:rPr lang="en-US" smtClean="0"/>
              <a:t>21</a:t>
            </a:fld>
            <a:endParaRPr lang="en-US"/>
          </a:p>
        </p:txBody>
      </p:sp>
    </p:spTree>
    <p:extLst>
      <p:ext uri="{BB962C8B-B14F-4D97-AF65-F5344CB8AC3E}">
        <p14:creationId xmlns:p14="http://schemas.microsoft.com/office/powerpoint/2010/main" val="381788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 Grammar 3: Introduces the continuous tenses so the children need to be able to identify which of the six tenses is being </a:t>
            </a:r>
            <a:br>
              <a:rPr lang="en-US" dirty="0" smtClean="0">
                <a:latin typeface="Calibri" charset="0"/>
              </a:rPr>
            </a:br>
            <a:r>
              <a:rPr lang="en-US" dirty="0" smtClean="0">
                <a:latin typeface="Calibri" charset="0"/>
              </a:rPr>
              <a:t>  used with confidence. The tense tents can be used in this way, either for children to copy or paste sentences into the </a:t>
            </a:r>
            <a:br>
              <a:rPr lang="en-US" dirty="0" smtClean="0">
                <a:latin typeface="Calibri" charset="0"/>
              </a:rPr>
            </a:br>
            <a:r>
              <a:rPr lang="en-US" dirty="0" smtClean="0">
                <a:latin typeface="Calibri" charset="0"/>
              </a:rPr>
              <a:t>  correct tense tents, or for them to re-write the same sentence in each tense.</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Grammar 4: continues to revise the six verb tenses, using the tense tents. Plus: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learn how to identify the grammatical person, working out whether the sentence is written in the first, second or third </a:t>
            </a:r>
            <a:br>
              <a:rPr lang="en-US" dirty="0" smtClean="0">
                <a:latin typeface="Calibri" charset="0"/>
              </a:rPr>
            </a:br>
            <a:r>
              <a:rPr lang="en-US" dirty="0" smtClean="0">
                <a:latin typeface="Calibri" charset="0"/>
              </a:rPr>
              <a:t>    person, singular or plural. Identifying the tense and grammatical person is called ‘parsing the verb’.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The children are also expected to be able to rewrite a sentence, changing the tense and grammatical person.</a:t>
            </a:r>
          </a:p>
        </p:txBody>
      </p:sp>
      <p:sp>
        <p:nvSpPr>
          <p:cNvPr id="4" name="Slide Number Placeholder 3"/>
          <p:cNvSpPr>
            <a:spLocks noGrp="1"/>
          </p:cNvSpPr>
          <p:nvPr>
            <p:ph type="sldNum" sz="quarter" idx="10"/>
          </p:nvPr>
        </p:nvSpPr>
        <p:spPr/>
        <p:txBody>
          <a:bodyPr/>
          <a:lstStyle/>
          <a:p>
            <a:fld id="{AEAA342E-5DA6-0D42-A489-F6FD04AED679}" type="slidenum">
              <a:rPr lang="en-US" smtClean="0"/>
              <a:t>22</a:t>
            </a:fld>
            <a:endParaRPr lang="en-US"/>
          </a:p>
        </p:txBody>
      </p:sp>
    </p:spTree>
    <p:extLst>
      <p:ext uri="{BB962C8B-B14F-4D97-AF65-F5344CB8AC3E}">
        <p14:creationId xmlns:p14="http://schemas.microsoft.com/office/powerpoint/2010/main" val="18323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 Grammar 5: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Continues to revise the six verb tenses, using the tense tents</a:t>
            </a:r>
          </a:p>
          <a:p>
            <a:pPr eaLnBrk="1" hangingPunct="1">
              <a:spcBef>
                <a:spcPct val="0"/>
              </a:spcBef>
            </a:pPr>
            <a:r>
              <a:rPr lang="en-US" dirty="0" smtClean="0">
                <a:latin typeface="Calibri" charset="0"/>
              </a:rPr>
              <a:t>  • Introducing the perfect tenses</a:t>
            </a:r>
          </a:p>
          <a:p>
            <a:pPr eaLnBrk="1" hangingPunct="1">
              <a:spcBef>
                <a:spcPct val="0"/>
              </a:spcBef>
            </a:pPr>
            <a:r>
              <a:rPr lang="en-US" dirty="0" smtClean="0">
                <a:latin typeface="Calibri" charset="0"/>
              </a:rPr>
              <a:t>  • Looks at the irregular verb ‘to have’ in the past, present and future (used to form perfect tenses)</a:t>
            </a:r>
          </a:p>
          <a:p>
            <a:pPr eaLnBrk="1" hangingPunct="1">
              <a:spcBef>
                <a:spcPct val="0"/>
              </a:spcBef>
            </a:pPr>
            <a:r>
              <a:rPr lang="en-US" dirty="0" smtClean="0">
                <a:latin typeface="Calibri" charset="0"/>
              </a:rPr>
              <a:t>  • Introduces the past participle (also used for form perfect tenses)</a:t>
            </a:r>
          </a:p>
          <a:p>
            <a:pPr eaLnBrk="1" hangingPunct="1">
              <a:spcBef>
                <a:spcPct val="0"/>
              </a:spcBef>
            </a:pPr>
            <a:r>
              <a:rPr lang="en-US" dirty="0" smtClean="0">
                <a:latin typeface="Calibri" charset="0"/>
              </a:rPr>
              <a:t>  • Introduces the terms ‘transitive’ and ‘intransitive’ for verbs which have or don’t have a direct object.</a:t>
            </a:r>
          </a:p>
          <a:p>
            <a:pPr eaLnBrk="1" hangingPunct="1">
              <a:spcBef>
                <a:spcPct val="0"/>
              </a:spcBef>
            </a:pPr>
            <a:endParaRPr lang="en-US" dirty="0" smtClean="0">
              <a:latin typeface="Calibri"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Calibri" charset="0"/>
              </a:rPr>
              <a:t>• Grammar 6</a:t>
            </a:r>
            <a:r>
              <a:rPr lang="en-US" baseline="0" dirty="0" smtClean="0">
                <a:latin typeface="Calibri" charset="0"/>
              </a:rPr>
              <a:t> introduces new elements of grammar, such as gerunds, countable and uncountable nouns, relative pronouns, linking verbs, modal verbs, relative verbs, adverbials, coordinating and subordinating conjunctions, and prepositional phrases acting as adjectives.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latin typeface="Calibri"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Calibri" charset="0"/>
              </a:rPr>
              <a:t>• Grammar 6</a:t>
            </a:r>
            <a:r>
              <a:rPr lang="en-US" baseline="0" dirty="0" smtClean="0">
                <a:latin typeface="Calibri" charset="0"/>
              </a:rPr>
              <a:t> also helps children to develop a greater understanding of sentence structure, introducing indirect objects, relative clauses, complex sentences, imperatives, ‘to do’ as an auxiliary verb, colons and semicolons, and the passive voice.</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AEAA342E-5DA6-0D42-A489-F6FD04AED679}" type="slidenum">
              <a:rPr lang="en-US" smtClean="0"/>
              <a:t>23</a:t>
            </a:fld>
            <a:endParaRPr lang="en-US"/>
          </a:p>
        </p:txBody>
      </p:sp>
    </p:spTree>
    <p:extLst>
      <p:ext uri="{BB962C8B-B14F-4D97-AF65-F5344CB8AC3E}">
        <p14:creationId xmlns:p14="http://schemas.microsoft.com/office/powerpoint/2010/main" val="1958695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latin typeface="Calibri" charset="0"/>
              </a:rPr>
              <a:t>Grammar Big Books:</a:t>
            </a:r>
          </a:p>
          <a:p>
            <a:pPr eaLnBrk="1" hangingPunct="1">
              <a:spcBef>
                <a:spcPct val="0"/>
              </a:spcBef>
            </a:pPr>
            <a:r>
              <a:rPr lang="en-GB" dirty="0" smtClean="0">
                <a:latin typeface="Calibri" charset="0"/>
              </a:rPr>
              <a:t>• Grammar Big Books are available for Grammar 1 &amp; 2.</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They can be used alongside the core products to supports the teaching of grammar, spelling and punctuation </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The 12 large illustrations allow the topics to be explored with the whole class in a fun and engaging way, and the wipe-</a:t>
            </a:r>
            <a:br>
              <a:rPr lang="en-GB" dirty="0" smtClean="0">
                <a:latin typeface="Calibri" charset="0"/>
              </a:rPr>
            </a:br>
            <a:r>
              <a:rPr lang="en-GB" dirty="0" smtClean="0">
                <a:latin typeface="Calibri" charset="0"/>
              </a:rPr>
              <a:t>  clean plastic sheet can be clipped to the page for extension activities. </a:t>
            </a:r>
          </a:p>
          <a:p>
            <a:pPr eaLnBrk="1" hangingPunct="1">
              <a:spcBef>
                <a:spcPct val="0"/>
              </a:spcBef>
            </a:pPr>
            <a:endParaRPr lang="en-GB" dirty="0" smtClean="0">
              <a:latin typeface="Calibri" charset="0"/>
            </a:endParaRP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Jolly</a:t>
            </a:r>
            <a:r>
              <a:rPr lang="en-GB" baseline="0" dirty="0" smtClean="0">
                <a:latin typeface="Calibri" charset="0"/>
              </a:rPr>
              <a:t> Dictionary:</a:t>
            </a:r>
            <a:endParaRPr lang="en-GB" dirty="0" smtClean="0">
              <a:latin typeface="Calibri" charset="0"/>
            </a:endParaRPr>
          </a:p>
          <a:p>
            <a:pPr eaLnBrk="1" hangingPunct="1">
              <a:spcBef>
                <a:spcPct val="0"/>
              </a:spcBef>
            </a:pPr>
            <a:r>
              <a:rPr lang="en-GB" dirty="0" smtClean="0">
                <a:latin typeface="Calibri" charset="0"/>
              </a:rPr>
              <a:t>• This colour coding is used throughout the Jolly dictionary, which is an award-winning learner’s dictionary. </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The coloured band at the edge of each page means the children can see at a glance how it falls into four roughly equal </a:t>
            </a:r>
            <a:br>
              <a:rPr lang="en-GB" dirty="0" smtClean="0">
                <a:latin typeface="Calibri" charset="0"/>
              </a:rPr>
            </a:br>
            <a:r>
              <a:rPr lang="en-GB" dirty="0" smtClean="0">
                <a:latin typeface="Calibri" charset="0"/>
              </a:rPr>
              <a:t>  sections.</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a:t>
            </a:r>
            <a:r>
              <a:rPr lang="en-US" dirty="0" smtClean="0">
                <a:latin typeface="Calibri" charset="0"/>
              </a:rPr>
              <a:t>At the edge of the cover is the alphabet, divided into the four </a:t>
            </a:r>
            <a:r>
              <a:rPr lang="en-US" dirty="0" err="1" smtClean="0">
                <a:latin typeface="Calibri" charset="0"/>
              </a:rPr>
              <a:t>colours</a:t>
            </a:r>
            <a:r>
              <a:rPr lang="en-US" dirty="0" smtClean="0">
                <a:latin typeface="Calibri" charset="0"/>
              </a:rPr>
              <a:t>.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To look up a word, for example ‘moat’, think of which letter it starts with – ‘m’. Find ‘m’ at the end of the yellow section on </a:t>
            </a:r>
            <a:br>
              <a:rPr lang="en-US" dirty="0" smtClean="0">
                <a:latin typeface="Calibri" charset="0"/>
              </a:rPr>
            </a:br>
            <a:r>
              <a:rPr lang="en-US" dirty="0" smtClean="0">
                <a:latin typeface="Calibri" charset="0"/>
              </a:rPr>
              <a:t>  the front cover. </a:t>
            </a:r>
            <a:br>
              <a:rPr lang="en-US" dirty="0" smtClean="0">
                <a:latin typeface="Calibri" charset="0"/>
              </a:rPr>
            </a:br>
            <a:endParaRPr lang="en-US" dirty="0" smtClean="0">
              <a:latin typeface="Calibri" charset="0"/>
            </a:endParaRPr>
          </a:p>
          <a:p>
            <a:pPr eaLnBrk="1" hangingPunct="1">
              <a:spcBef>
                <a:spcPct val="0"/>
              </a:spcBef>
            </a:pPr>
            <a:r>
              <a:rPr lang="en-US" dirty="0" smtClean="0">
                <a:latin typeface="Calibri" charset="0"/>
              </a:rPr>
              <a:t>• Now open the dictionary somewhere towards the end of the yellow pages and look at the page.</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The next step is to check whether the words on the page begin with ‘m’.</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Use the </a:t>
            </a:r>
            <a:r>
              <a:rPr lang="en-US" dirty="0" err="1" smtClean="0">
                <a:latin typeface="Calibri" charset="0"/>
              </a:rPr>
              <a:t>colour</a:t>
            </a:r>
            <a:r>
              <a:rPr lang="en-US" dirty="0" smtClean="0">
                <a:latin typeface="Calibri" charset="0"/>
              </a:rPr>
              <a:t>-coded alphabet at the top of the page as a prompt. It will help you know whether to go forward or back to </a:t>
            </a:r>
            <a:br>
              <a:rPr lang="en-US" dirty="0" smtClean="0">
                <a:latin typeface="Calibri" charset="0"/>
              </a:rPr>
            </a:br>
            <a:r>
              <a:rPr lang="en-US" dirty="0" smtClean="0">
                <a:latin typeface="Calibri" charset="0"/>
              </a:rPr>
              <a:t>  find the right word.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The dictionary is available in both soft or hardback covers.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Over 6,000 words and phrases suitable for young children are included and it is beautifully illustrated throughout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Each entry has: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Carefully selected definitions so children find them easy to read and understand</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Parts of speech and tricky, or irregular, verbs and plurals in the </a:t>
            </a:r>
            <a:r>
              <a:rPr lang="en-US" dirty="0" err="1" smtClean="0">
                <a:latin typeface="Calibri" charset="0"/>
              </a:rPr>
              <a:t>colours</a:t>
            </a:r>
            <a:r>
              <a:rPr lang="en-US" dirty="0" smtClean="0">
                <a:latin typeface="Calibri" charset="0"/>
              </a:rPr>
              <a:t> used by Montessori Schools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An easy-to-use guide to pronunciation and stress for each word, using the letter sounds introduced in Jolly Phonics (and a </a:t>
            </a:r>
            <a:br>
              <a:rPr lang="en-US" dirty="0" smtClean="0">
                <a:latin typeface="Calibri" charset="0"/>
              </a:rPr>
            </a:br>
            <a:r>
              <a:rPr lang="en-US" dirty="0" smtClean="0">
                <a:latin typeface="Calibri" charset="0"/>
              </a:rPr>
              <a:t>   few new symbols for clarity)</a:t>
            </a:r>
          </a:p>
        </p:txBody>
      </p:sp>
      <p:sp>
        <p:nvSpPr>
          <p:cNvPr id="4" name="Slide Number Placeholder 3"/>
          <p:cNvSpPr>
            <a:spLocks noGrp="1"/>
          </p:cNvSpPr>
          <p:nvPr>
            <p:ph type="sldNum" sz="quarter" idx="10"/>
          </p:nvPr>
        </p:nvSpPr>
        <p:spPr/>
        <p:txBody>
          <a:bodyPr/>
          <a:lstStyle/>
          <a:p>
            <a:fld id="{AEAA342E-5DA6-0D42-A489-F6FD04AED679}" type="slidenum">
              <a:rPr lang="en-US" smtClean="0"/>
              <a:t>24</a:t>
            </a:fld>
            <a:endParaRPr lang="en-US"/>
          </a:p>
        </p:txBody>
      </p:sp>
    </p:spTree>
    <p:extLst>
      <p:ext uri="{BB962C8B-B14F-4D97-AF65-F5344CB8AC3E}">
        <p14:creationId xmlns:p14="http://schemas.microsoft.com/office/powerpoint/2010/main" val="3012647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Why use </a:t>
            </a:r>
            <a:r>
              <a:rPr lang="en-GB" dirty="0" err="1" smtClean="0"/>
              <a:t>decodable</a:t>
            </a:r>
            <a:r>
              <a:rPr lang="en-GB" dirty="0" smtClean="0"/>
              <a:t> readers rather than traditional storybooks?</a:t>
            </a:r>
          </a:p>
          <a:p>
            <a:r>
              <a:rPr lang="en-GB" dirty="0" smtClean="0"/>
              <a:t>• Storybooks are great for reading to young children or for giving to children who are already confident and fluent in their reading.</a:t>
            </a:r>
          </a:p>
          <a:p>
            <a:r>
              <a:rPr lang="en-GB" dirty="0" smtClean="0"/>
              <a:t>• But there are certain skills and knowledge that the children must have before they can read these books on their own with confidence: </a:t>
            </a:r>
          </a:p>
          <a:p>
            <a:r>
              <a:rPr lang="en-GB" dirty="0" smtClean="0"/>
              <a:t>     • They need to know their letter sounds and how to blend them to make words. </a:t>
            </a:r>
          </a:p>
          <a:p>
            <a:r>
              <a:rPr lang="en-GB" dirty="0" smtClean="0"/>
              <a:t>     • They also need to learn key words that cannot be taught in this way because they are either irregular or use alternative spellings that the children are unfamiliar with. </a:t>
            </a:r>
          </a:p>
          <a:p>
            <a:r>
              <a:rPr lang="en-GB" dirty="0" smtClean="0"/>
              <a:t>• These skills are taught systematically in </a:t>
            </a:r>
            <a:r>
              <a:rPr lang="en-GB" i="1" dirty="0" smtClean="0"/>
              <a:t>Jolly Phonics </a:t>
            </a:r>
            <a:r>
              <a:rPr lang="en-GB" dirty="0" smtClean="0"/>
              <a:t>and are applied to the Readers so that they can be read by the children at an early age. </a:t>
            </a:r>
          </a:p>
          <a:p>
            <a:r>
              <a:rPr lang="en-GB" dirty="0" smtClean="0"/>
              <a:t>• This use of interesting, lively, and achievable texts encourages the children to read for pleasure.</a:t>
            </a:r>
          </a:p>
          <a:p>
            <a:r>
              <a:rPr lang="en-GB" dirty="0" smtClean="0"/>
              <a:t>• But in order to read storybooks, children also need to apply certain helpful hints such as ‘when two vowels go walking, the first does the talking’ or ‘if the short vowel doesn’t work, try the long one.’ </a:t>
            </a:r>
          </a:p>
          <a:p>
            <a:r>
              <a:rPr lang="en-US" dirty="0" smtClean="0"/>
              <a:t>• They need to know many different spelling patterns and be able to use analogy in their reasoning to be truly independent readers. </a:t>
            </a:r>
          </a:p>
          <a:p>
            <a:r>
              <a:rPr lang="en-US" dirty="0" smtClean="0"/>
              <a:t>• For most children this comes with time and practice. Only when the children start to show some fluency should they be introduced to storybooks to enhance these skills.</a:t>
            </a:r>
            <a:r>
              <a:rPr lang="en-GB" dirty="0" smtClean="0"/>
              <a:t> </a:t>
            </a:r>
            <a:endParaRPr lang="en-US" dirty="0"/>
          </a:p>
        </p:txBody>
      </p:sp>
      <p:sp>
        <p:nvSpPr>
          <p:cNvPr id="4" name="Slide Number Placeholder 3"/>
          <p:cNvSpPr>
            <a:spLocks noGrp="1"/>
          </p:cNvSpPr>
          <p:nvPr>
            <p:ph type="sldNum" sz="quarter" idx="10"/>
          </p:nvPr>
        </p:nvSpPr>
        <p:spPr/>
        <p:txBody>
          <a:bodyPr/>
          <a:lstStyle/>
          <a:p>
            <a:fld id="{AEAA342E-5DA6-0D42-A489-F6FD04AED679}" type="slidenum">
              <a:rPr lang="en-US" smtClean="0"/>
              <a:t>25</a:t>
            </a:fld>
            <a:endParaRPr lang="en-US"/>
          </a:p>
        </p:txBody>
      </p:sp>
    </p:spTree>
    <p:extLst>
      <p:ext uri="{BB962C8B-B14F-4D97-AF65-F5344CB8AC3E}">
        <p14:creationId xmlns:p14="http://schemas.microsoft.com/office/powerpoint/2010/main" val="3710147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a:t>
            </a:r>
            <a:r>
              <a:rPr lang="en-GB" i="1" dirty="0" smtClean="0"/>
              <a:t>Jolly Dictionary </a:t>
            </a:r>
            <a:r>
              <a:rPr lang="en-GB" dirty="0" smtClean="0"/>
              <a:t>encourages children to become independent learners. </a:t>
            </a:r>
          </a:p>
          <a:p>
            <a:endParaRPr lang="en-GB" dirty="0" smtClean="0"/>
          </a:p>
          <a:p>
            <a:r>
              <a:rPr lang="en-GB" dirty="0" smtClean="0"/>
              <a:t>• In order for this to happen the children need to become confident, independent readers. </a:t>
            </a:r>
          </a:p>
          <a:p>
            <a:endParaRPr lang="en-GB" dirty="0" smtClean="0"/>
          </a:p>
          <a:p>
            <a:r>
              <a:rPr lang="en-GB" dirty="0" smtClean="0"/>
              <a:t>• This is encouraged very early on in </a:t>
            </a:r>
            <a:r>
              <a:rPr lang="en-GB" i="1" dirty="0" smtClean="0"/>
              <a:t>Jolly Phonics</a:t>
            </a:r>
            <a:r>
              <a:rPr lang="en-GB" dirty="0" smtClean="0"/>
              <a:t>, and is continued throughout</a:t>
            </a:r>
            <a:r>
              <a:rPr lang="en-GB" baseline="0" dirty="0" smtClean="0"/>
              <a:t> the Grammar programme</a:t>
            </a:r>
            <a:r>
              <a:rPr lang="en-GB" dirty="0" smtClean="0"/>
              <a:t> with the </a:t>
            </a:r>
            <a:r>
              <a:rPr lang="en-GB" i="1" dirty="0" smtClean="0"/>
              <a:t>Jolly Phonics Readers</a:t>
            </a:r>
            <a:r>
              <a:rPr lang="en-GB" dirty="0" smtClean="0"/>
              <a:t>.</a:t>
            </a:r>
          </a:p>
          <a:p>
            <a:endParaRPr lang="en-GB" dirty="0" smtClean="0"/>
          </a:p>
          <a:p>
            <a:r>
              <a:rPr lang="en-GB" dirty="0" smtClean="0"/>
              <a:t>• The Orange</a:t>
            </a:r>
            <a:r>
              <a:rPr lang="en-GB" baseline="0" dirty="0" smtClean="0"/>
              <a:t> Level Readers contain seven sets of three books; The Red and Yellow Levels each contain four series of six books; the Green and Blue Levels each contain</a:t>
            </a:r>
            <a:r>
              <a:rPr lang="en-GB" dirty="0" smtClean="0"/>
              <a:t> three series of six books;</a:t>
            </a:r>
            <a:r>
              <a:rPr lang="en-GB" baseline="0" dirty="0" smtClean="0"/>
              <a:t> and the Purple Level contains one series of six books.</a:t>
            </a:r>
          </a:p>
          <a:p>
            <a:endParaRPr lang="en-GB" baseline="0" dirty="0" smtClean="0"/>
          </a:p>
          <a:p>
            <a:r>
              <a:rPr lang="en-GB" dirty="0" smtClean="0"/>
              <a:t>• There</a:t>
            </a:r>
            <a:r>
              <a:rPr lang="en-GB" baseline="0" dirty="0" smtClean="0"/>
              <a:t> are also initial word books </a:t>
            </a:r>
            <a:r>
              <a:rPr lang="mr-IN" baseline="0" dirty="0" smtClean="0"/>
              <a:t>–</a:t>
            </a:r>
            <a:r>
              <a:rPr lang="en-GB" baseline="0" dirty="0" smtClean="0"/>
              <a:t> two sets of twelve Read &amp; See Books and one set of fourteen Little Word Books </a:t>
            </a:r>
            <a:r>
              <a:rPr lang="mr-IN" baseline="0" dirty="0" smtClean="0"/>
              <a:t>–</a:t>
            </a:r>
            <a:r>
              <a:rPr lang="en-GB" baseline="0" dirty="0" smtClean="0"/>
              <a:t> that are ideal early introductions for blending.</a:t>
            </a:r>
          </a:p>
          <a:p>
            <a:endParaRPr lang="en-GB" baseline="0" dirty="0" smtClean="0"/>
          </a:p>
          <a:p>
            <a:r>
              <a:rPr lang="en-GB" dirty="0" smtClean="0"/>
              <a:t>• Across</a:t>
            </a:r>
            <a:r>
              <a:rPr lang="en-GB" baseline="0" dirty="0" smtClean="0"/>
              <a:t> the entire range, there are 149 books: 38 </a:t>
            </a:r>
            <a:r>
              <a:rPr lang="en-GB" baseline="0" dirty="0" err="1" smtClean="0"/>
              <a:t>decodable</a:t>
            </a:r>
            <a:r>
              <a:rPr lang="en-GB" baseline="0" dirty="0" smtClean="0"/>
              <a:t> word books, and 111 </a:t>
            </a:r>
            <a:r>
              <a:rPr lang="en-GB" baseline="0" dirty="0" err="1" smtClean="0"/>
              <a:t>decodable</a:t>
            </a:r>
            <a:r>
              <a:rPr lang="en-GB" baseline="0" dirty="0" smtClean="0"/>
              <a:t> readers.</a:t>
            </a:r>
            <a:endParaRPr lang="en-US" dirty="0"/>
          </a:p>
        </p:txBody>
      </p:sp>
      <p:sp>
        <p:nvSpPr>
          <p:cNvPr id="4" name="Slide Number Placeholder 3"/>
          <p:cNvSpPr>
            <a:spLocks noGrp="1"/>
          </p:cNvSpPr>
          <p:nvPr>
            <p:ph type="sldNum" sz="quarter" idx="10"/>
          </p:nvPr>
        </p:nvSpPr>
        <p:spPr/>
        <p:txBody>
          <a:bodyPr/>
          <a:lstStyle/>
          <a:p>
            <a:fld id="{AEAA342E-5DA6-0D42-A489-F6FD04AED679}" type="slidenum">
              <a:rPr lang="en-US" smtClean="0"/>
              <a:t>26</a:t>
            </a:fld>
            <a:endParaRPr lang="en-US"/>
          </a:p>
        </p:txBody>
      </p:sp>
    </p:spTree>
    <p:extLst>
      <p:ext uri="{BB962C8B-B14F-4D97-AF65-F5344CB8AC3E}">
        <p14:creationId xmlns:p14="http://schemas.microsoft.com/office/powerpoint/2010/main" val="1285933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 four series are: </a:t>
            </a:r>
          </a:p>
          <a:p>
            <a:pPr marL="0" indent="0">
              <a:buFontTx/>
              <a:buNone/>
            </a:pPr>
            <a:endParaRPr lang="en-GB" dirty="0" smtClean="0"/>
          </a:p>
          <a:p>
            <a:r>
              <a:rPr lang="en-GB" dirty="0" smtClean="0"/>
              <a:t>     • Inky Mouse and Friends, which has stories about the characters Inky, Snake, Bee and Phonic. </a:t>
            </a:r>
          </a:p>
          <a:p>
            <a:r>
              <a:rPr lang="en-GB" dirty="0" smtClean="0"/>
              <a:t>     • General Fiction, with new stories or adaptations of old favourites, such as The Enormous Turnip.</a:t>
            </a:r>
          </a:p>
          <a:p>
            <a:r>
              <a:rPr lang="en-GB" dirty="0" smtClean="0"/>
              <a:t>     • Non Fiction, which features texts about nature, science and the real world.</a:t>
            </a:r>
          </a:p>
          <a:p>
            <a:r>
              <a:rPr lang="en-GB" dirty="0" smtClean="0"/>
              <a:t> </a:t>
            </a:r>
            <a:r>
              <a:rPr lang="en-GB" baseline="0" dirty="0" smtClean="0"/>
              <a:t>    </a:t>
            </a:r>
            <a:r>
              <a:rPr lang="en-GB" dirty="0" smtClean="0"/>
              <a:t>• Our World Non Fiction, which are brand new, photographic readers</a:t>
            </a:r>
            <a:r>
              <a:rPr lang="en-GB" baseline="0" dirty="0" smtClean="0"/>
              <a:t> first introduced in 2020.</a:t>
            </a:r>
            <a:endParaRPr lang="en-GB" dirty="0" smtClean="0"/>
          </a:p>
          <a:p>
            <a:endParaRPr lang="en-GB" dirty="0" smtClean="0"/>
          </a:p>
          <a:p>
            <a:r>
              <a:rPr lang="en-GB" dirty="0" smtClean="0"/>
              <a:t>• </a:t>
            </a:r>
            <a:r>
              <a:rPr lang="en-US" dirty="0" smtClean="0"/>
              <a:t>The </a:t>
            </a:r>
            <a:r>
              <a:rPr lang="en-US" i="1" dirty="0" smtClean="0"/>
              <a:t>Jolly Phonics Readers </a:t>
            </a:r>
            <a:r>
              <a:rPr lang="en-US" dirty="0" smtClean="0"/>
              <a:t>are decodable texts, which means they have been carefully written using controlled vocabulary and using only the letter sounds, spellings and tricky words that the children will know. </a:t>
            </a:r>
          </a:p>
          <a:p>
            <a:endParaRPr lang="en-US" dirty="0" smtClean="0"/>
          </a:p>
          <a:p>
            <a:r>
              <a:rPr lang="en-US" dirty="0" smtClean="0"/>
              <a:t>• Because </a:t>
            </a:r>
            <a:r>
              <a:rPr lang="en-US" i="1" dirty="0" smtClean="0"/>
              <a:t>Jolly Phonics </a:t>
            </a:r>
            <a:r>
              <a:rPr lang="en-US" dirty="0" smtClean="0"/>
              <a:t>teaches the digraphs and tricky words early on, the texts are lively and interesting from the start.</a:t>
            </a:r>
            <a:r>
              <a:rPr lang="en-GB" dirty="0" smtClean="0"/>
              <a:t> </a:t>
            </a:r>
            <a:endParaRPr lang="en-US" dirty="0" smtClean="0"/>
          </a:p>
        </p:txBody>
      </p:sp>
      <p:sp>
        <p:nvSpPr>
          <p:cNvPr id="4" name="Slide Number Placeholder 3"/>
          <p:cNvSpPr>
            <a:spLocks noGrp="1"/>
          </p:cNvSpPr>
          <p:nvPr>
            <p:ph type="sldNum" sz="quarter" idx="10"/>
          </p:nvPr>
        </p:nvSpPr>
        <p:spPr/>
        <p:txBody>
          <a:bodyPr/>
          <a:lstStyle/>
          <a:p>
            <a:fld id="{AEAA342E-5DA6-0D42-A489-F6FD04AED679}" type="slidenum">
              <a:rPr lang="en-US" smtClean="0"/>
              <a:t>27</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 Word Books and Orange Level Readers are also General Fiction,</a:t>
            </a:r>
            <a:r>
              <a:rPr lang="en-GB" baseline="0" dirty="0" smtClean="0"/>
              <a:t> with their own fresh new artwork.</a:t>
            </a:r>
            <a:endParaRPr lang="en-GB" dirty="0" smtClean="0"/>
          </a:p>
        </p:txBody>
      </p:sp>
      <p:sp>
        <p:nvSpPr>
          <p:cNvPr id="4" name="Slide Number Placeholder 3"/>
          <p:cNvSpPr>
            <a:spLocks noGrp="1"/>
          </p:cNvSpPr>
          <p:nvPr>
            <p:ph type="sldNum" sz="quarter" idx="10"/>
          </p:nvPr>
        </p:nvSpPr>
        <p:spPr/>
        <p:txBody>
          <a:bodyPr/>
          <a:lstStyle/>
          <a:p>
            <a:fld id="{AEAA342E-5DA6-0D42-A489-F6FD04AED679}" type="slidenum">
              <a:rPr lang="en-US" smtClean="0"/>
              <a:t>28</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latin typeface="Calibri" charset="0"/>
              </a:rPr>
              <a:t>• There is also extra information on the inside covers:</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 Front inside cover:</a:t>
            </a:r>
          </a:p>
          <a:p>
            <a:pPr eaLnBrk="1" hangingPunct="1">
              <a:spcBef>
                <a:spcPct val="0"/>
              </a:spcBef>
            </a:pPr>
            <a:r>
              <a:rPr lang="en-GB" dirty="0" smtClean="0">
                <a:latin typeface="Calibri" charset="0"/>
              </a:rPr>
              <a:t>    • Explains what phonic knowledge is necessary for that level.</a:t>
            </a:r>
          </a:p>
          <a:p>
            <a:pPr eaLnBrk="1" hangingPunct="1">
              <a:spcBef>
                <a:spcPct val="0"/>
              </a:spcBef>
            </a:pPr>
            <a:r>
              <a:rPr lang="en-GB" dirty="0" smtClean="0">
                <a:latin typeface="Calibri" charset="0"/>
              </a:rPr>
              <a:t>    • Provides a visual reference check so parents and teachers can make sure their children have that knowledge.</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 Back inside cover:</a:t>
            </a:r>
          </a:p>
          <a:p>
            <a:pPr eaLnBrk="1" hangingPunct="1">
              <a:spcBef>
                <a:spcPct val="0"/>
              </a:spcBef>
            </a:pPr>
            <a:r>
              <a:rPr lang="en-GB" dirty="0" smtClean="0">
                <a:latin typeface="Calibri" charset="0"/>
              </a:rPr>
              <a:t>   • Provides handy tips for teachers and parents on how to use the Readers with their children.</a:t>
            </a:r>
          </a:p>
          <a:p>
            <a:pPr eaLnBrk="1" hangingPunct="1">
              <a:spcBef>
                <a:spcPct val="0"/>
              </a:spcBef>
            </a:pPr>
            <a:r>
              <a:rPr lang="en-GB" dirty="0" smtClean="0">
                <a:latin typeface="Calibri" charset="0"/>
              </a:rPr>
              <a:t>   • Suggests reading comprehension questions to discuss with the children to get the most out of their reading experience.</a:t>
            </a:r>
            <a:endParaRPr lang="en-US" dirty="0">
              <a:latin typeface="Calibri" charset="0"/>
            </a:endParaRPr>
          </a:p>
        </p:txBody>
      </p:sp>
      <p:sp>
        <p:nvSpPr>
          <p:cNvPr id="4" name="Slide Number Placeholder 3"/>
          <p:cNvSpPr>
            <a:spLocks noGrp="1"/>
          </p:cNvSpPr>
          <p:nvPr>
            <p:ph type="sldNum" sz="quarter" idx="10"/>
          </p:nvPr>
        </p:nvSpPr>
        <p:spPr/>
        <p:txBody>
          <a:bodyPr/>
          <a:lstStyle/>
          <a:p>
            <a:fld id="{AEAA342E-5DA6-0D42-A489-F6FD04AED679}" type="slidenum">
              <a:rPr lang="en-US" smtClean="0"/>
              <a:t>29</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 </a:t>
            </a:r>
            <a:r>
              <a:rPr lang="en-GB" sz="1200" i="1" kern="1200" dirty="0" smtClean="0">
                <a:solidFill>
                  <a:schemeClr val="tx1"/>
                </a:solidFill>
                <a:effectLst/>
                <a:latin typeface="+mn-lt"/>
                <a:ea typeface="ＭＳ Ｐゴシック" charset="0"/>
                <a:cs typeface="ＭＳ Ｐゴシック" charset="0"/>
              </a:rPr>
              <a:t>Jolly Grammar </a:t>
            </a:r>
            <a:r>
              <a:rPr lang="en-GB" sz="1200" i="0" kern="1200" baseline="0" dirty="0" smtClean="0">
                <a:solidFill>
                  <a:schemeClr val="tx1"/>
                </a:solidFill>
                <a:effectLst/>
                <a:latin typeface="+mn-lt"/>
                <a:ea typeface="ＭＳ Ｐゴシック" charset="0"/>
                <a:cs typeface="ＭＳ Ｐゴシック" charset="0"/>
              </a:rPr>
              <a:t>continues with grammar, spelling and punctuation</a:t>
            </a:r>
            <a:r>
              <a:rPr lang="en-GB" sz="1200" i="0" kern="1200" dirty="0" smtClean="0">
                <a:solidFill>
                  <a:schemeClr val="tx1"/>
                </a:solidFill>
                <a:effectLst/>
                <a:latin typeface="+mn-lt"/>
                <a:ea typeface="ＭＳ Ｐゴシック" charset="0"/>
                <a:cs typeface="ＭＳ Ｐゴシック" charset="0"/>
              </a:rPr>
              <a:t> building</a:t>
            </a:r>
            <a:r>
              <a:rPr lang="en-GB" sz="1200" i="0" kern="1200" baseline="0" dirty="0" smtClean="0">
                <a:solidFill>
                  <a:schemeClr val="tx1"/>
                </a:solidFill>
                <a:effectLst/>
                <a:latin typeface="+mn-lt"/>
                <a:ea typeface="ＭＳ Ｐゴシック" charset="0"/>
                <a:cs typeface="ＭＳ Ｐゴシック" charset="0"/>
              </a:rPr>
              <a:t> upon early skills taught</a:t>
            </a:r>
            <a:r>
              <a:rPr lang="en-GB" sz="1200" kern="1200" dirty="0" smtClean="0">
                <a:solidFill>
                  <a:schemeClr val="tx1"/>
                </a:solidFill>
                <a:effectLst/>
                <a:latin typeface="+mn-lt"/>
                <a:ea typeface="ＭＳ Ｐゴシック" charset="0"/>
                <a:cs typeface="ＭＳ Ｐゴシック" charset="0"/>
              </a:rPr>
              <a:t> in the first year of school, and is based on these five key skills.</a:t>
            </a:r>
          </a:p>
          <a:p>
            <a:r>
              <a:rPr lang="en-GB" sz="1200" kern="1200" dirty="0" smtClean="0">
                <a:solidFill>
                  <a:schemeClr val="tx1"/>
                </a:solidFill>
                <a:effectLst/>
                <a:latin typeface="+mn-lt"/>
                <a:ea typeface="ＭＳ Ｐゴシック" charset="0"/>
                <a:cs typeface="ＭＳ Ｐゴシック" charset="0"/>
              </a:rPr>
              <a:t>• The aim of </a:t>
            </a:r>
            <a:r>
              <a:rPr lang="en-GB" sz="1200" i="1" kern="1200" dirty="0" smtClean="0">
                <a:solidFill>
                  <a:schemeClr val="tx1"/>
                </a:solidFill>
                <a:effectLst/>
                <a:latin typeface="+mn-lt"/>
                <a:ea typeface="ＭＳ Ｐゴシック" charset="0"/>
                <a:cs typeface="ＭＳ Ｐゴシック" charset="0"/>
              </a:rPr>
              <a:t>Jolly Phonics </a:t>
            </a:r>
            <a:r>
              <a:rPr lang="en-GB" sz="1200" kern="1200" dirty="0" smtClean="0">
                <a:solidFill>
                  <a:schemeClr val="tx1"/>
                </a:solidFill>
                <a:effectLst/>
                <a:latin typeface="+mn-lt"/>
                <a:ea typeface="ＭＳ Ｐゴシック" charset="0"/>
                <a:cs typeface="ＭＳ Ｐゴシック" charset="0"/>
              </a:rPr>
              <a:t>is to teach the children to write independently, listening for the sounds in words and choosing letters to represent them.</a:t>
            </a:r>
          </a:p>
          <a:p>
            <a:r>
              <a:rPr lang="en-US" sz="1200" kern="1200" dirty="0" smtClean="0">
                <a:solidFill>
                  <a:schemeClr val="tx1"/>
                </a:solidFill>
                <a:effectLst/>
                <a:latin typeface="+mn-lt"/>
                <a:ea typeface="ＭＳ Ｐゴシック" charset="0"/>
                <a:cs typeface="ＭＳ Ｐゴシック" charset="0"/>
              </a:rPr>
              <a:t>• At this stage, the letters chosen may not, in fact, be the correct spelling (as there are often different ways to write the same sound) but the writing will be phonetically understood.</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AEAA342E-5DA6-0D42-A489-F6FD04AED679}" type="slidenum">
              <a:rPr lang="en-US" smtClean="0"/>
              <a:t>3</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Here you can see how the other levels have been graded.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how, from the red Level 1 readers, the number of pages in each book increases per level, along with the tricky words and number of sentences per page. Notice too that no alternative spellings are introduced until Level 2, when the ‘hop-over ‹e› digraphs’ are introduced (as in ‘cake, these, time, stone, cube’).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rest of the alternative spellings are introduced in Levels 4 and 5.</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Once the children have read all levels of the Readers, they are ready to start reading normal storybooks and other more challenging texts.</a:t>
            </a:r>
            <a:endParaRPr lang="en-US" dirty="0" smtClean="0"/>
          </a:p>
        </p:txBody>
      </p:sp>
      <p:sp>
        <p:nvSpPr>
          <p:cNvPr id="4" name="Slide Number Placeholder 3"/>
          <p:cNvSpPr>
            <a:spLocks noGrp="1"/>
          </p:cNvSpPr>
          <p:nvPr>
            <p:ph type="sldNum" sz="quarter" idx="10"/>
          </p:nvPr>
        </p:nvSpPr>
        <p:spPr/>
        <p:txBody>
          <a:bodyPr/>
          <a:lstStyle/>
          <a:p>
            <a:fld id="{AEAA342E-5DA6-0D42-A489-F6FD04AED679}" type="slidenum">
              <a:rPr lang="en-US" smtClean="0"/>
              <a:t>30</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latin typeface="Calibri" charset="0"/>
              </a:rPr>
              <a:t>• Our </a:t>
            </a:r>
            <a:r>
              <a:rPr lang="en-GB" i="1" dirty="0" smtClean="0">
                <a:latin typeface="Calibri" charset="0"/>
              </a:rPr>
              <a:t>Grammar </a:t>
            </a:r>
            <a:r>
              <a:rPr lang="en-GB" dirty="0" smtClean="0">
                <a:latin typeface="Calibri" charset="0"/>
              </a:rPr>
              <a:t>materials</a:t>
            </a:r>
            <a:r>
              <a:rPr lang="en-GB" i="1" dirty="0" smtClean="0">
                <a:latin typeface="Calibri" charset="0"/>
              </a:rPr>
              <a:t> </a:t>
            </a:r>
            <a:r>
              <a:rPr lang="en-GB" dirty="0" smtClean="0">
                <a:latin typeface="Calibri" charset="0"/>
              </a:rPr>
              <a:t>offer a systematic approach to teaching the structural aspects of language in a fun, </a:t>
            </a:r>
            <a:br>
              <a:rPr lang="en-GB" dirty="0" smtClean="0">
                <a:latin typeface="Calibri" charset="0"/>
              </a:rPr>
            </a:br>
            <a:r>
              <a:rPr lang="en-GB" dirty="0" smtClean="0">
                <a:latin typeface="Calibri" charset="0"/>
              </a:rPr>
              <a:t>  multisensory way. </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A pattern of ‘teach, reinforce, consolidate and extend’ is followed through the levels and systematic revision is built into all </a:t>
            </a:r>
            <a:br>
              <a:rPr lang="en-GB" dirty="0" smtClean="0">
                <a:latin typeface="Calibri" charset="0"/>
              </a:rPr>
            </a:br>
            <a:r>
              <a:rPr lang="en-GB" dirty="0" smtClean="0">
                <a:latin typeface="Calibri" charset="0"/>
              </a:rPr>
              <a:t>  the lesson plans.</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a:t>
            </a:r>
            <a:r>
              <a:rPr lang="en-US" dirty="0" smtClean="0">
                <a:latin typeface="Calibri" charset="0"/>
              </a:rPr>
              <a:t>There are a range of different books available, all focused on developing the children’s reading and writing skills.</a:t>
            </a:r>
            <a:r>
              <a:rPr lang="en-GB" dirty="0" smtClean="0">
                <a:latin typeface="Calibri" charset="0"/>
              </a:rPr>
              <a:t> </a:t>
            </a:r>
          </a:p>
          <a:p>
            <a:pPr eaLnBrk="1" hangingPunct="1">
              <a:spcBef>
                <a:spcPct val="0"/>
              </a:spcBef>
            </a:pPr>
            <a:endParaRPr lang="en-GB" dirty="0" smtClean="0">
              <a:latin typeface="Calibri" charset="0"/>
            </a:endParaRPr>
          </a:p>
          <a:p>
            <a:pPr eaLnBrk="1" hangingPunct="1">
              <a:spcBef>
                <a:spcPct val="0"/>
              </a:spcBef>
            </a:pPr>
            <a:r>
              <a:rPr lang="en-GB" dirty="0" smtClean="0">
                <a:latin typeface="Calibri" charset="0"/>
              </a:rPr>
              <a:t>• The Grammar range is part of the </a:t>
            </a:r>
            <a:r>
              <a:rPr lang="en-GB" i="1" dirty="0" smtClean="0">
                <a:latin typeface="Calibri" charset="0"/>
              </a:rPr>
              <a:t>Jolly Phonics literacy programme</a:t>
            </a:r>
            <a:r>
              <a:rPr lang="en-GB" dirty="0" smtClean="0">
                <a:latin typeface="Calibri" charset="0"/>
              </a:rPr>
              <a:t>, providing 7 years of literacy teaching </a:t>
            </a:r>
            <a:br>
              <a:rPr lang="en-GB" dirty="0" smtClean="0">
                <a:latin typeface="Calibri" charset="0"/>
              </a:rPr>
            </a:br>
            <a:r>
              <a:rPr lang="en-GB" dirty="0" smtClean="0">
                <a:latin typeface="Calibri" charset="0"/>
              </a:rPr>
              <a:t>  to help children become confident, independent readers, with excellent written and oral expression.</a:t>
            </a:r>
          </a:p>
        </p:txBody>
      </p:sp>
      <p:sp>
        <p:nvSpPr>
          <p:cNvPr id="4" name="Slide Number Placeholder 3"/>
          <p:cNvSpPr>
            <a:spLocks noGrp="1"/>
          </p:cNvSpPr>
          <p:nvPr>
            <p:ph type="sldNum" sz="quarter" idx="10"/>
          </p:nvPr>
        </p:nvSpPr>
        <p:spPr/>
        <p:txBody>
          <a:bodyPr/>
          <a:lstStyle/>
          <a:p>
            <a:fld id="{AEAA342E-5DA6-0D42-A489-F6FD04AED679}" type="slidenum">
              <a:rPr lang="en-US" smtClean="0"/>
              <a:t>4</a:t>
            </a:fld>
            <a:endParaRPr lang="en-US"/>
          </a:p>
        </p:txBody>
      </p:sp>
    </p:spTree>
    <p:extLst>
      <p:ext uri="{BB962C8B-B14F-4D97-AF65-F5344CB8AC3E}">
        <p14:creationId xmlns:p14="http://schemas.microsoft.com/office/powerpoint/2010/main" val="197328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latin typeface="Calibri" charset="0"/>
              </a:rPr>
              <a:t>The</a:t>
            </a:r>
            <a:r>
              <a:rPr lang="en-US" i="0" baseline="0" dirty="0" smtClean="0">
                <a:latin typeface="Calibri" charset="0"/>
              </a:rPr>
              <a:t> </a:t>
            </a:r>
            <a:r>
              <a:rPr lang="en-US" i="1" dirty="0" smtClean="0"/>
              <a:t>Grammar </a:t>
            </a:r>
            <a:r>
              <a:rPr lang="en-US" i="0" dirty="0" smtClean="0"/>
              <a:t>programme</a:t>
            </a:r>
            <a:r>
              <a:rPr lang="en-US" i="0" baseline="0" dirty="0" smtClean="0"/>
              <a:t> </a:t>
            </a:r>
            <a:r>
              <a:rPr lang="en-US" dirty="0" smtClean="0"/>
              <a:t>provides two lessons a week: one on spelling</a:t>
            </a:r>
            <a:r>
              <a:rPr lang="en-US" baseline="0" dirty="0" smtClean="0"/>
              <a:t> and one on grammar or punctuation. In this way, it </a:t>
            </a:r>
            <a:r>
              <a:rPr lang="en-US" dirty="0" smtClean="0"/>
              <a:t>continues to reinforce and extend the phonic knowledge learnt in </a:t>
            </a:r>
            <a:r>
              <a:rPr lang="en-US" i="1" dirty="0" smtClean="0"/>
              <a:t>Jolly Phonics</a:t>
            </a:r>
            <a:r>
              <a:rPr lang="en-US" i="0" dirty="0" smtClean="0"/>
              <a:t>.</a:t>
            </a:r>
            <a:r>
              <a:rPr lang="en-US" i="0" baseline="0" dirty="0" smtClean="0"/>
              <a:t> </a:t>
            </a:r>
            <a:r>
              <a:rPr lang="en-GB" dirty="0" smtClean="0"/>
              <a:t>It additionally allows the teacher flexibility to cover other literacy</a:t>
            </a:r>
            <a:r>
              <a:rPr lang="en-GB" baseline="0" dirty="0" smtClean="0"/>
              <a:t> content or projects throughout the week whilst ensuring key grammatical concepts are covered.</a:t>
            </a:r>
            <a:endParaRPr lang="en-GB" dirty="0" smtClean="0"/>
          </a:p>
        </p:txBody>
      </p:sp>
      <p:sp>
        <p:nvSpPr>
          <p:cNvPr id="4" name="Slide Number Placeholder 3"/>
          <p:cNvSpPr>
            <a:spLocks noGrp="1"/>
          </p:cNvSpPr>
          <p:nvPr>
            <p:ph type="sldNum" sz="quarter" idx="10"/>
          </p:nvPr>
        </p:nvSpPr>
        <p:spPr/>
        <p:txBody>
          <a:bodyPr/>
          <a:lstStyle/>
          <a:p>
            <a:fld id="{AEAA342E-5DA6-0D42-A489-F6FD04AED679}" type="slidenum">
              <a:rPr lang="en-US" smtClean="0"/>
              <a:t>5</a:t>
            </a:fld>
            <a:endParaRPr lang="en-US"/>
          </a:p>
        </p:txBody>
      </p:sp>
    </p:spTree>
    <p:extLst>
      <p:ext uri="{BB962C8B-B14F-4D97-AF65-F5344CB8AC3E}">
        <p14:creationId xmlns:p14="http://schemas.microsoft.com/office/powerpoint/2010/main" val="148797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Spelling becomes more accurate with practice</a:t>
            </a:r>
            <a:r>
              <a:rPr lang="en-US" baseline="0" dirty="0" smtClean="0"/>
              <a:t> as phonics knowledge is reinforced and extended with new spelling patterns and rules.</a:t>
            </a:r>
            <a:endParaRPr lang="en-GB" dirty="0" smtClean="0"/>
          </a:p>
        </p:txBody>
      </p:sp>
      <p:sp>
        <p:nvSpPr>
          <p:cNvPr id="4" name="Slide Number Placeholder 3"/>
          <p:cNvSpPr>
            <a:spLocks noGrp="1"/>
          </p:cNvSpPr>
          <p:nvPr>
            <p:ph type="sldNum" sz="quarter" idx="10"/>
          </p:nvPr>
        </p:nvSpPr>
        <p:spPr/>
        <p:txBody>
          <a:bodyPr/>
          <a:lstStyle/>
          <a:p>
            <a:fld id="{AEAA342E-5DA6-0D42-A489-F6FD04AED679}" type="slidenum">
              <a:rPr lang="en-US" smtClean="0"/>
              <a:t>6</a:t>
            </a:fld>
            <a:endParaRPr lang="en-US"/>
          </a:p>
        </p:txBody>
      </p:sp>
    </p:spTree>
    <p:extLst>
      <p:ext uri="{BB962C8B-B14F-4D97-AF65-F5344CB8AC3E}">
        <p14:creationId xmlns:p14="http://schemas.microsoft.com/office/powerpoint/2010/main" val="414106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 grammar and punctuation lessons aim to build on this foundation and give the children the skills they need to improve the clarity and quality of their writing.</a:t>
            </a:r>
            <a:r>
              <a:rPr lang="en-GB" dirty="0" smtClean="0">
                <a:effectLst/>
              </a:rPr>
              <a:t> </a:t>
            </a:r>
            <a:endParaRPr lang="en-US" dirty="0" smtClean="0"/>
          </a:p>
        </p:txBody>
      </p:sp>
      <p:sp>
        <p:nvSpPr>
          <p:cNvPr id="4" name="Slide Number Placeholder 3"/>
          <p:cNvSpPr>
            <a:spLocks noGrp="1"/>
          </p:cNvSpPr>
          <p:nvPr>
            <p:ph type="sldNum" sz="quarter" idx="10"/>
          </p:nvPr>
        </p:nvSpPr>
        <p:spPr/>
        <p:txBody>
          <a:bodyPr/>
          <a:lstStyle/>
          <a:p>
            <a:fld id="{AEAA342E-5DA6-0D42-A489-F6FD04AED679}" type="slidenum">
              <a:rPr lang="en-US" smtClean="0"/>
              <a:t>7</a:t>
            </a:fld>
            <a:endParaRPr lang="en-US"/>
          </a:p>
        </p:txBody>
      </p:sp>
    </p:spTree>
    <p:extLst>
      <p:ext uri="{BB962C8B-B14F-4D97-AF65-F5344CB8AC3E}">
        <p14:creationId xmlns:p14="http://schemas.microsoft.com/office/powerpoint/2010/main" val="283654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 The Grammar programme can currently be taught in two ways: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1. Handbook: a teacher’s resource with lesson plans and </a:t>
            </a:r>
            <a:r>
              <a:rPr lang="en-US" dirty="0" err="1" smtClean="0">
                <a:latin typeface="Calibri" charset="0"/>
              </a:rPr>
              <a:t>photocopiable</a:t>
            </a:r>
            <a:r>
              <a:rPr lang="en-US" dirty="0" smtClean="0">
                <a:latin typeface="Calibri" charset="0"/>
              </a:rPr>
              <a:t> worksheets.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2.</a:t>
            </a:r>
            <a:r>
              <a:rPr lang="en-US" baseline="0" dirty="0" smtClean="0">
                <a:latin typeface="Calibri" charset="0"/>
              </a:rPr>
              <a:t> </a:t>
            </a:r>
            <a:r>
              <a:rPr lang="en-US" dirty="0" smtClean="0">
                <a:latin typeface="Calibri" charset="0"/>
              </a:rPr>
              <a:t>Teacher’s Book and Pupil Books: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 A teacher’s manual with lesson plans next to reduced Pupil Book pages,</a:t>
            </a:r>
          </a:p>
          <a:p>
            <a:pPr eaLnBrk="1" hangingPunct="1">
              <a:spcBef>
                <a:spcPct val="0"/>
              </a:spcBef>
            </a:pPr>
            <a:r>
              <a:rPr lang="en-US" dirty="0" smtClean="0">
                <a:latin typeface="Calibri" charset="0"/>
              </a:rPr>
              <a:t>     • </a:t>
            </a:r>
            <a:r>
              <a:rPr lang="en-US" baseline="0" dirty="0" smtClean="0">
                <a:latin typeface="Calibri" charset="0"/>
              </a:rPr>
              <a:t>A</a:t>
            </a:r>
            <a:r>
              <a:rPr lang="en-US" dirty="0" smtClean="0">
                <a:latin typeface="Calibri" charset="0"/>
              </a:rPr>
              <a:t> write-in </a:t>
            </a:r>
            <a:r>
              <a:rPr lang="en-US" dirty="0" err="1" smtClean="0">
                <a:latin typeface="Calibri" charset="0"/>
              </a:rPr>
              <a:t>colour</a:t>
            </a:r>
            <a:r>
              <a:rPr lang="en-US" dirty="0" smtClean="0">
                <a:latin typeface="Calibri" charset="0"/>
              </a:rPr>
              <a:t> Pupil Book for each child.</a:t>
            </a:r>
            <a:r>
              <a:rPr lang="en-US" baseline="0" dirty="0" smtClean="0">
                <a:latin typeface="Calibri" charset="0"/>
              </a:rPr>
              <a:t>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These can </a:t>
            </a:r>
            <a:r>
              <a:rPr lang="en-US" dirty="0" smtClean="0">
                <a:latin typeface="Calibri" charset="0"/>
              </a:rPr>
              <a:t>be purchased separately or as class sets.</a:t>
            </a:r>
          </a:p>
        </p:txBody>
      </p:sp>
      <p:sp>
        <p:nvSpPr>
          <p:cNvPr id="4" name="Slide Number Placeholder 3"/>
          <p:cNvSpPr>
            <a:spLocks noGrp="1"/>
          </p:cNvSpPr>
          <p:nvPr>
            <p:ph type="sldNum" sz="quarter" idx="10"/>
          </p:nvPr>
        </p:nvSpPr>
        <p:spPr/>
        <p:txBody>
          <a:bodyPr/>
          <a:lstStyle/>
          <a:p>
            <a:fld id="{AEAA342E-5DA6-0D42-A489-F6FD04AED679}" type="slidenum">
              <a:rPr lang="en-US" smtClean="0"/>
              <a:t>8</a:t>
            </a:fld>
            <a:endParaRPr lang="en-US"/>
          </a:p>
        </p:txBody>
      </p:sp>
    </p:spTree>
    <p:extLst>
      <p:ext uri="{BB962C8B-B14F-4D97-AF65-F5344CB8AC3E}">
        <p14:creationId xmlns:p14="http://schemas.microsoft.com/office/powerpoint/2010/main" val="125045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 All Handbooks and Pupil Books follow a similar format.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Both provide teaching material for 36 weeks. There are 2 lessons per week: one on spelling, one on grammar/punctuation.</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 In this way, Grammar continues to consolidate and extend the phonic knowledge learnt in the first year of </a:t>
            </a:r>
            <a:r>
              <a:rPr lang="en-US" i="1" dirty="0" smtClean="0">
                <a:latin typeface="Calibri" charset="0"/>
              </a:rPr>
              <a:t>Jolly Phonics</a:t>
            </a:r>
            <a:r>
              <a:rPr lang="en-US" dirty="0" smtClean="0">
                <a:latin typeface="Calibri" charset="0"/>
              </a:rPr>
              <a:t>, so </a:t>
            </a:r>
            <a:br>
              <a:rPr lang="en-US" dirty="0" smtClean="0">
                <a:latin typeface="Calibri" charset="0"/>
              </a:rPr>
            </a:br>
            <a:r>
              <a:rPr lang="en-US" dirty="0" smtClean="0">
                <a:latin typeface="Calibri" charset="0"/>
              </a:rPr>
              <a:t>   that spelling can become more accurate with practice.</a:t>
            </a:r>
            <a:r>
              <a:rPr lang="en-GB" dirty="0" smtClean="0">
                <a:latin typeface="Calibri" charset="0"/>
              </a:rPr>
              <a:t> </a:t>
            </a:r>
          </a:p>
        </p:txBody>
      </p:sp>
      <p:sp>
        <p:nvSpPr>
          <p:cNvPr id="4" name="Slide Number Placeholder 3"/>
          <p:cNvSpPr>
            <a:spLocks noGrp="1"/>
          </p:cNvSpPr>
          <p:nvPr>
            <p:ph type="sldNum" sz="quarter" idx="10"/>
          </p:nvPr>
        </p:nvSpPr>
        <p:spPr/>
        <p:txBody>
          <a:bodyPr/>
          <a:lstStyle/>
          <a:p>
            <a:fld id="{AEAA342E-5DA6-0D42-A489-F6FD04AED679}" type="slidenum">
              <a:rPr lang="en-US" smtClean="0"/>
              <a:t>9</a:t>
            </a:fld>
            <a:endParaRPr lang="en-US"/>
          </a:p>
        </p:txBody>
      </p:sp>
    </p:spTree>
    <p:extLst>
      <p:ext uri="{BB962C8B-B14F-4D97-AF65-F5344CB8AC3E}">
        <p14:creationId xmlns:p14="http://schemas.microsoft.com/office/powerpoint/2010/main" val="229693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E8FB2-37C0-3342-813F-DA6850A3160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949FCEB7-359F-8947-A150-EA1A9EA5B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6BD8D057-8302-E24F-875D-824E8372FADC}"/>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5" name="Footer Placeholder 4">
            <a:extLst>
              <a:ext uri="{FF2B5EF4-FFF2-40B4-BE49-F238E27FC236}">
                <a16:creationId xmlns:a16="http://schemas.microsoft.com/office/drawing/2014/main" xmlns="" id="{938B2E09-1E14-DF48-BACD-9F5095B3F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62DFAC-F656-0A4A-958B-E4D21D530BE2}"/>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2229819723"/>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A1F04-E537-C54A-8A28-2F5C86293E7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0FF566FB-F177-044E-B7C2-6504C7DAAC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36FF85B-EF45-8A4E-A65B-21FA3CE0876D}"/>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5" name="Footer Placeholder 4">
            <a:extLst>
              <a:ext uri="{FF2B5EF4-FFF2-40B4-BE49-F238E27FC236}">
                <a16:creationId xmlns:a16="http://schemas.microsoft.com/office/drawing/2014/main" xmlns="" id="{0CF9B0BF-7E54-6341-AF68-BFCC7AC8C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29AAC5-88C5-E741-A517-ABAD64D50D56}"/>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2930379005"/>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29F74FA-6BE4-E945-BFBE-750F4DF941D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3C994DF-CAFE-0149-B496-8C64D1FB71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512BE5A-47C5-3348-8A2D-D53E5CAB879F}"/>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5" name="Footer Placeholder 4">
            <a:extLst>
              <a:ext uri="{FF2B5EF4-FFF2-40B4-BE49-F238E27FC236}">
                <a16:creationId xmlns:a16="http://schemas.microsoft.com/office/drawing/2014/main" xmlns="" id="{B9C66E50-C926-BD49-AF56-4D62E02B9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60A2EB-FF71-9945-95EB-54D6AD8C11CF}"/>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2609920706"/>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E1876-84D5-FA4D-9FD9-290A7AF4BF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121F81-932E-2F44-8FE1-4D788AEC96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46A600D-D179-F145-A3EE-1B36FBF0520F}"/>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5" name="Footer Placeholder 4">
            <a:extLst>
              <a:ext uri="{FF2B5EF4-FFF2-40B4-BE49-F238E27FC236}">
                <a16:creationId xmlns:a16="http://schemas.microsoft.com/office/drawing/2014/main" xmlns="" id="{F7458CCF-5063-1C46-B58B-E29F6AB20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989375-804F-AF44-9775-A7053A7CF522}"/>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1180995419"/>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CCBAE-B801-004C-AFDF-458E280424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3050A2E-F9CC-7D4F-912F-8855856294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ECC4CAA4-825C-BA42-A8D6-73DDE7C2B6B5}"/>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5" name="Footer Placeholder 4">
            <a:extLst>
              <a:ext uri="{FF2B5EF4-FFF2-40B4-BE49-F238E27FC236}">
                <a16:creationId xmlns:a16="http://schemas.microsoft.com/office/drawing/2014/main" xmlns="" id="{051E84E3-8018-1140-9C31-FCCBA47FA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CE5347-F1F3-B54A-985B-FAD5C07740B9}"/>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3172754530"/>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17B21-68A7-FE4A-ADD4-C2E3FAF5D0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FD0D9EB-A337-F24C-93AF-D034C97329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A574398D-3BAB-E34D-96EF-246A5A95279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8791CBD6-9EA7-B342-BACA-08DF497EB660}"/>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6" name="Footer Placeholder 5">
            <a:extLst>
              <a:ext uri="{FF2B5EF4-FFF2-40B4-BE49-F238E27FC236}">
                <a16:creationId xmlns:a16="http://schemas.microsoft.com/office/drawing/2014/main" xmlns="" id="{C4C22C35-E970-9947-AE3E-E3A2C5AF9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38D5A76-C34F-2F49-9752-58BA3810BC7E}"/>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1876290997"/>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1ECDE-7B62-9F48-82F2-62B54E4CC90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1D0A271-1BA4-8F44-A816-ED7E27CE1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EC5F80BA-5A29-EB4F-9F4C-023498DAC5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50A11377-66A9-6440-9F94-96CDFA3FD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76B41F2E-5687-BC40-AC65-F7793E6B0F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63336D76-6160-7049-87F2-277754939FB6}"/>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8" name="Footer Placeholder 7">
            <a:extLst>
              <a:ext uri="{FF2B5EF4-FFF2-40B4-BE49-F238E27FC236}">
                <a16:creationId xmlns:a16="http://schemas.microsoft.com/office/drawing/2014/main" xmlns="" id="{8EFBABEB-1C35-6F47-88B7-3910238C95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2F171CB-6956-B049-937D-3FE20CBE0D5A}"/>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2266044273"/>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080B7-32F3-AA42-B392-EBE2723AB2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E100A701-1F23-BD4D-8F17-5836B49A7AE3}"/>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4" name="Footer Placeholder 3">
            <a:extLst>
              <a:ext uri="{FF2B5EF4-FFF2-40B4-BE49-F238E27FC236}">
                <a16:creationId xmlns:a16="http://schemas.microsoft.com/office/drawing/2014/main" xmlns="" id="{BA3EA1ED-632C-964A-BCC4-48F0DB6DE9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A5FD538-6A94-E549-BB26-21AE55CB622D}"/>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275658224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D8511C9-C3DE-854F-8897-4EDBA7D30FCC}"/>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3" name="Footer Placeholder 2">
            <a:extLst>
              <a:ext uri="{FF2B5EF4-FFF2-40B4-BE49-F238E27FC236}">
                <a16:creationId xmlns:a16="http://schemas.microsoft.com/office/drawing/2014/main" xmlns="" id="{30627A9E-B287-3348-A719-4810952C8A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59FB783-29FA-A846-8532-C867AC8B5864}"/>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552395666"/>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BDCF9E-9A12-8442-918D-93D8A2F7D9D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FA519C3-FBD0-0443-9FF9-EDDDC10BF2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287707BB-54B5-8842-8A4A-883B76229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DC82DE9A-9AC4-7942-8F82-E0D364E2AD57}"/>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6" name="Footer Placeholder 5">
            <a:extLst>
              <a:ext uri="{FF2B5EF4-FFF2-40B4-BE49-F238E27FC236}">
                <a16:creationId xmlns:a16="http://schemas.microsoft.com/office/drawing/2014/main" xmlns="" id="{D64808B5-B1FC-404D-8796-1400225F6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62AEA9-1CC9-374C-A352-C43ED5DF9821}"/>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1085734720"/>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260CD-8959-EA4C-B087-43AB48C1F0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6A5B8EB1-5ECC-5048-A0E2-E4B3F4AA2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51DAA9C-C745-F74F-8F52-5C1A3A009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8C85B99-42A0-BF4E-A7FC-D0B4DA047834}"/>
              </a:ext>
            </a:extLst>
          </p:cNvPr>
          <p:cNvSpPr>
            <a:spLocks noGrp="1"/>
          </p:cNvSpPr>
          <p:nvPr>
            <p:ph type="dt" sz="half" idx="10"/>
          </p:nvPr>
        </p:nvSpPr>
        <p:spPr/>
        <p:txBody>
          <a:bodyPr/>
          <a:lstStyle/>
          <a:p>
            <a:fld id="{84351DDB-95A4-674F-9CE2-585363CC7003}" type="datetimeFigureOut">
              <a:rPr lang="en-US" smtClean="0"/>
              <a:t>16/07/21</a:t>
            </a:fld>
            <a:endParaRPr lang="en-US"/>
          </a:p>
        </p:txBody>
      </p:sp>
      <p:sp>
        <p:nvSpPr>
          <p:cNvPr id="6" name="Footer Placeholder 5">
            <a:extLst>
              <a:ext uri="{FF2B5EF4-FFF2-40B4-BE49-F238E27FC236}">
                <a16:creationId xmlns:a16="http://schemas.microsoft.com/office/drawing/2014/main" xmlns="" id="{F9F5717E-E14C-D34B-B120-7FAFF35F3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2E5FBD-E902-D740-BA6B-2B4CACDEF81C}"/>
              </a:ext>
            </a:extLst>
          </p:cNvPr>
          <p:cNvSpPr>
            <a:spLocks noGrp="1"/>
          </p:cNvSpPr>
          <p:nvPr>
            <p:ph type="sldNum" sz="quarter" idx="12"/>
          </p:nvPr>
        </p:nvSpPr>
        <p:spPr/>
        <p:txBody>
          <a:bodyPr/>
          <a:lstStyle/>
          <a:p>
            <a:fld id="{A662776D-9427-1145-83CC-6BC78320AFA1}" type="slidenum">
              <a:rPr lang="en-US" smtClean="0"/>
              <a:t>‹#›</a:t>
            </a:fld>
            <a:endParaRPr lang="en-US"/>
          </a:p>
        </p:txBody>
      </p:sp>
    </p:spTree>
    <p:extLst>
      <p:ext uri="{BB962C8B-B14F-4D97-AF65-F5344CB8AC3E}">
        <p14:creationId xmlns:p14="http://schemas.microsoft.com/office/powerpoint/2010/main" val="1260065257"/>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22FB86-208C-0D4B-9885-1D7FEAB78E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CD0F2032-388D-1141-A045-9751AC810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B90DF62-2580-FD46-9381-7920F12DE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51DDB-95A4-674F-9CE2-585363CC7003}" type="datetimeFigureOut">
              <a:rPr lang="en-US" smtClean="0"/>
              <a:t>16/07/21</a:t>
            </a:fld>
            <a:endParaRPr lang="en-US"/>
          </a:p>
        </p:txBody>
      </p:sp>
      <p:sp>
        <p:nvSpPr>
          <p:cNvPr id="5" name="Footer Placeholder 4">
            <a:extLst>
              <a:ext uri="{FF2B5EF4-FFF2-40B4-BE49-F238E27FC236}">
                <a16:creationId xmlns:a16="http://schemas.microsoft.com/office/drawing/2014/main" xmlns="" id="{3655BD79-B14C-C44C-9F8D-93424594E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083473-6868-6645-91CC-ADEA4FBF4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2776D-9427-1145-83CC-6BC78320AFA1}" type="slidenum">
              <a:rPr lang="en-US" smtClean="0"/>
              <a:t>‹#›</a:t>
            </a:fld>
            <a:endParaRPr lang="en-US"/>
          </a:p>
        </p:txBody>
      </p:sp>
    </p:spTree>
    <p:extLst>
      <p:ext uri="{BB962C8B-B14F-4D97-AF65-F5344CB8AC3E}">
        <p14:creationId xmlns:p14="http://schemas.microsoft.com/office/powerpoint/2010/main" val="257865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58.jpeg"/><Relationship Id="rId12" Type="http://schemas.openxmlformats.org/officeDocument/2006/relationships/image" Target="../media/image59.jpeg"/><Relationship Id="rId13" Type="http://schemas.openxmlformats.org/officeDocument/2006/relationships/image" Target="../media/image60.jpeg"/><Relationship Id="rId14" Type="http://schemas.openxmlformats.org/officeDocument/2006/relationships/image" Target="../media/image61.png"/><Relationship Id="rId1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image" Target="../media/image56.jpeg"/><Relationship Id="rId10" Type="http://schemas.openxmlformats.org/officeDocument/2006/relationships/image" Target="../media/image5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jpeg"/><Relationship Id="rId7"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png"/><Relationship Id="rId5" Type="http://schemas.openxmlformats.org/officeDocument/2006/relationships/image" Target="../media/image81.jpeg"/><Relationship Id="rId6" Type="http://schemas.openxmlformats.org/officeDocument/2006/relationships/image" Target="../media/image82.jpeg"/><Relationship Id="rId7" Type="http://schemas.openxmlformats.org/officeDocument/2006/relationships/image" Target="../media/image83.jpeg"/><Relationship Id="rId8" Type="http://schemas.openxmlformats.org/officeDocument/2006/relationships/image" Target="../media/image84.jpeg"/><Relationship Id="rId9" Type="http://schemas.openxmlformats.org/officeDocument/2006/relationships/image" Target="../media/image85.jpeg"/><Relationship Id="rId10" Type="http://schemas.openxmlformats.org/officeDocument/2006/relationships/image" Target="../media/image86.jpeg"/><Relationship Id="rId11"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jollylearning.co.uk" TargetMode="External"/><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hyperlink" Target="mailto:info@jollylearning.co.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yellow, honeycomb&#10;&#10;Description automatically generated">
            <a:extLst>
              <a:ext uri="{FF2B5EF4-FFF2-40B4-BE49-F238E27FC236}">
                <a16:creationId xmlns:a16="http://schemas.microsoft.com/office/drawing/2014/main" xmlns="" id="{9E834993-E23F-F844-910C-95127174DA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12191980" cy="6872352"/>
          </a:xfrm>
          <a:prstGeom prst="rect">
            <a:avLst/>
          </a:prstGeom>
        </p:spPr>
      </p:pic>
      <p:grpSp>
        <p:nvGrpSpPr>
          <p:cNvPr id="8" name="Group 7">
            <a:extLst>
              <a:ext uri="{FF2B5EF4-FFF2-40B4-BE49-F238E27FC236}">
                <a16:creationId xmlns:a16="http://schemas.microsoft.com/office/drawing/2014/main" xmlns="" id="{95106001-D835-B24F-BDC0-69189B5DB4D2}"/>
              </a:ext>
            </a:extLst>
          </p:cNvPr>
          <p:cNvGrpSpPr/>
          <p:nvPr/>
        </p:nvGrpSpPr>
        <p:grpSpPr>
          <a:xfrm>
            <a:off x="-18163" y="370090"/>
            <a:ext cx="6101463" cy="900000"/>
            <a:chOff x="4041647" y="349499"/>
            <a:chExt cx="5400001" cy="900000"/>
          </a:xfrm>
        </p:grpSpPr>
        <p:sp>
          <p:nvSpPr>
            <p:cNvPr id="9" name="Rectangle 8">
              <a:extLst>
                <a:ext uri="{FF2B5EF4-FFF2-40B4-BE49-F238E27FC236}">
                  <a16:creationId xmlns:a16="http://schemas.microsoft.com/office/drawing/2014/main" xmlns="" id="{21A104C1-DC0D-2D44-B5F9-8761855A8644}"/>
                </a:ext>
              </a:extLst>
            </p:cNvPr>
            <p:cNvSpPr/>
            <p:nvPr/>
          </p:nvSpPr>
          <p:spPr>
            <a:xfrm>
              <a:off x="4041647" y="349499"/>
              <a:ext cx="4581418" cy="900000"/>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dirty="0"/>
            </a:p>
          </p:txBody>
        </p:sp>
        <p:sp>
          <p:nvSpPr>
            <p:cNvPr id="10" name="Delay 9">
              <a:extLst>
                <a:ext uri="{FF2B5EF4-FFF2-40B4-BE49-F238E27FC236}">
                  <a16:creationId xmlns:a16="http://schemas.microsoft.com/office/drawing/2014/main" xmlns="" id="{9D37D4F3-A42E-5249-BFAE-C109FE69E710}"/>
                </a:ext>
              </a:extLst>
            </p:cNvPr>
            <p:cNvSpPr/>
            <p:nvPr/>
          </p:nvSpPr>
          <p:spPr>
            <a:xfrm>
              <a:off x="8541648" y="349499"/>
              <a:ext cx="900000" cy="900000"/>
            </a:xfrm>
            <a:prstGeom prst="flowChartDelay">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2800"/>
            </a:p>
          </p:txBody>
        </p:sp>
      </p:grpSp>
      <p:sp>
        <p:nvSpPr>
          <p:cNvPr id="20" name="TextBox 19">
            <a:extLst>
              <a:ext uri="{FF2B5EF4-FFF2-40B4-BE49-F238E27FC236}">
                <a16:creationId xmlns:a16="http://schemas.microsoft.com/office/drawing/2014/main" xmlns="" id="{3743DCF4-3585-D149-B75A-274F1F640937}"/>
              </a:ext>
            </a:extLst>
          </p:cNvPr>
          <p:cNvSpPr txBox="1"/>
          <p:nvPr/>
        </p:nvSpPr>
        <p:spPr>
          <a:xfrm>
            <a:off x="2798617" y="4932351"/>
            <a:ext cx="6043631" cy="461665"/>
          </a:xfrm>
          <a:prstGeom prst="rect">
            <a:avLst/>
          </a:prstGeom>
          <a:noFill/>
        </p:spPr>
        <p:txBody>
          <a:bodyPr wrap="square" rtlCol="0">
            <a:spAutoFit/>
          </a:bodyPr>
          <a:lstStyle/>
          <a:p>
            <a:pPr algn="r"/>
            <a:r>
              <a:rPr lang="en-US" sz="2400" b="1" dirty="0" smtClean="0">
                <a:solidFill>
                  <a:schemeClr val="accent1">
                    <a:lumMod val="75000"/>
                  </a:schemeClr>
                </a:solidFill>
                <a:latin typeface="Calibri" panose="020F0502020204030204" pitchFamily="34" charset="0"/>
                <a:ea typeface="Apple Color Emoji" pitchFamily="2" charset="0"/>
                <a:cs typeface="Calibri" panose="020F0502020204030204" pitchFamily="34" charset="0"/>
              </a:rPr>
              <a:t>All About Jolly Grammar</a:t>
            </a:r>
            <a:endParaRPr lang="en-US" sz="2400" b="1" dirty="0">
              <a:solidFill>
                <a:schemeClr val="accent1">
                  <a:lumMod val="75000"/>
                </a:schemeClr>
              </a:solidFill>
              <a:latin typeface="Calibri" panose="020F0502020204030204" pitchFamily="34" charset="0"/>
              <a:ea typeface="Apple Color Emoji" pitchFamily="2" charset="0"/>
              <a:cs typeface="Calibri" panose="020F0502020204030204" pitchFamily="34" charset="0"/>
            </a:endParaRPr>
          </a:p>
        </p:txBody>
      </p:sp>
      <p:sp>
        <p:nvSpPr>
          <p:cNvPr id="21" name="TextBox 20">
            <a:extLst>
              <a:ext uri="{FF2B5EF4-FFF2-40B4-BE49-F238E27FC236}">
                <a16:creationId xmlns:a16="http://schemas.microsoft.com/office/drawing/2014/main" xmlns="" id="{8AE51DD0-33BE-3A4A-9484-7FACA127045F}"/>
              </a:ext>
            </a:extLst>
          </p:cNvPr>
          <p:cNvSpPr txBox="1"/>
          <p:nvPr/>
        </p:nvSpPr>
        <p:spPr>
          <a:xfrm>
            <a:off x="2730704" y="5392674"/>
            <a:ext cx="6043631" cy="400110"/>
          </a:xfrm>
          <a:prstGeom prst="rect">
            <a:avLst/>
          </a:prstGeom>
          <a:noFill/>
        </p:spPr>
        <p:txBody>
          <a:bodyPr wrap="square" rtlCol="0">
            <a:spAutoFit/>
          </a:bodyPr>
          <a:lstStyle/>
          <a:p>
            <a:pPr algn="r"/>
            <a:r>
              <a:rPr lang="en-US" sz="2000" b="1" dirty="0" smtClean="0">
                <a:solidFill>
                  <a:srgbClr val="2F5597"/>
                </a:solidFill>
                <a:latin typeface="Calibri" panose="020F0502020204030204" pitchFamily="34" charset="0"/>
                <a:ea typeface="Apple Color Emoji" pitchFamily="2" charset="0"/>
                <a:cs typeface="Calibri" panose="020F0502020204030204" pitchFamily="34" charset="0"/>
              </a:rPr>
              <a:t>Presentation for Teachers and Parents</a:t>
            </a:r>
            <a:endParaRPr lang="en-US" sz="2000" b="1" dirty="0">
              <a:solidFill>
                <a:schemeClr val="accent1">
                  <a:lumMod val="75000"/>
                </a:schemeClr>
              </a:solidFill>
              <a:latin typeface="Calibri" panose="020F0502020204030204" pitchFamily="34" charset="0"/>
              <a:ea typeface="Apple Color Emoji" pitchFamily="2" charset="0"/>
              <a:cs typeface="Calibri" panose="020F0502020204030204" pitchFamily="34" charset="0"/>
            </a:endParaRPr>
          </a:p>
        </p:txBody>
      </p:sp>
      <p:sp>
        <p:nvSpPr>
          <p:cNvPr id="12" name="Rectangle 11">
            <a:extLst>
              <a:ext uri="{FF2B5EF4-FFF2-40B4-BE49-F238E27FC236}">
                <a16:creationId xmlns:a16="http://schemas.microsoft.com/office/drawing/2014/main" xmlns="" id="{D6B508DF-B9DC-0548-90B6-1A69A899DE80}"/>
              </a:ext>
            </a:extLst>
          </p:cNvPr>
          <p:cNvSpPr/>
          <p:nvPr/>
        </p:nvSpPr>
        <p:spPr>
          <a:xfrm>
            <a:off x="190500" y="370090"/>
            <a:ext cx="4743408"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Leading the teaching of literacy</a:t>
            </a:r>
            <a:endParaRPr lang="en-US" sz="2800" dirty="0"/>
          </a:p>
        </p:txBody>
      </p:sp>
      <p:pic>
        <p:nvPicPr>
          <p:cNvPr id="13" name="Picture 12" descr="JollyNov13 (34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8444" y="1620223"/>
            <a:ext cx="4829712" cy="3221418"/>
          </a:xfrm>
          <a:prstGeom prst="rect">
            <a:avLst/>
          </a:prstGeom>
          <a:ln>
            <a:solidFill>
              <a:schemeClr val="accent1"/>
            </a:solidFill>
          </a:ln>
          <a:effectLst>
            <a:glow rad="101600">
              <a:schemeClr val="bg1">
                <a:alpha val="75000"/>
              </a:schemeClr>
            </a:glow>
          </a:effectLst>
        </p:spPr>
      </p:pic>
      <p:pic>
        <p:nvPicPr>
          <p:cNvPr id="2" name="Picture 1" descr="Jolly-Grammar-logo-2020.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4696" y="471997"/>
            <a:ext cx="4975103" cy="1933394"/>
          </a:xfrm>
          <a:prstGeom prst="rect">
            <a:avLst/>
          </a:prstGeom>
        </p:spPr>
      </p:pic>
    </p:spTree>
    <p:extLst>
      <p:ext uri="{BB962C8B-B14F-4D97-AF65-F5344CB8AC3E}">
        <p14:creationId xmlns:p14="http://schemas.microsoft.com/office/powerpoint/2010/main" val="2893998587"/>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9704"/>
            <a:ext cx="10503959" cy="3899398"/>
          </a:xfrm>
        </p:spPr>
        <p:txBody>
          <a:bodyPr>
            <a:normAutofit/>
          </a:bodyPr>
          <a:lstStyle/>
          <a:p>
            <a:pPr marL="0" indent="0" algn="ctr">
              <a:buNone/>
            </a:pPr>
            <a:r>
              <a:rPr lang="en-US" b="1" dirty="0" smtClean="0">
                <a:solidFill>
                  <a:srgbClr val="2F5597"/>
                </a:solidFill>
              </a:rPr>
              <a:t>Same content, different delivery</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4743408"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Handbooks and Pupil Books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0400">
            <a:off x="1512041" y="2103529"/>
            <a:ext cx="2268538" cy="3051175"/>
          </a:xfrm>
          <a:prstGeom prst="rect">
            <a:avLst/>
          </a:prstGeom>
          <a:effectLst>
            <a:outerShdw blurRad="292100" dist="139700" dir="2700000" algn="tl" rotWithShape="0">
              <a:srgbClr val="333333">
                <a:alpha val="65000"/>
              </a:srgbClr>
            </a:outerShdw>
          </a:effectLst>
        </p:spPr>
      </p:pic>
      <p:pic>
        <p:nvPicPr>
          <p:cNvPr id="9"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70305">
            <a:off x="8411135" y="2049780"/>
            <a:ext cx="2259012" cy="3033712"/>
          </a:xfrm>
          <a:prstGeom prst="rect">
            <a:avLst/>
          </a:prstGeom>
          <a:effectLst>
            <a:outerShdw blurRad="292100" dist="139700" dir="2700000" algn="tl" rotWithShape="0">
              <a:srgbClr val="333333">
                <a:alpha val="65000"/>
              </a:srgbClr>
            </a:outerShdw>
          </a:effectLst>
        </p:spPr>
      </p:pic>
      <p:pic>
        <p:nvPicPr>
          <p:cNvPr id="10" name="Content Placeholder 4" descr="Grammar3_PB_p.56-57"/>
          <p:cNvPicPr>
            <a:picLocks noChangeAspect="1"/>
          </p:cNvPicPr>
          <p:nvPr/>
        </p:nvPicPr>
        <p:blipFill rotWithShape="1">
          <a:blip r:embed="rId5" cstate="screen">
            <a:extLst>
              <a:ext uri="{28A0092B-C50C-407E-A947-70E740481C1C}">
                <a14:useLocalDpi xmlns:a14="http://schemas.microsoft.com/office/drawing/2010/main"/>
              </a:ext>
            </a:extLst>
          </a:blip>
          <a:srcRect l="-415"/>
          <a:stretch/>
        </p:blipFill>
        <p:spPr>
          <a:xfrm rot="21366808">
            <a:off x="2952409" y="2912983"/>
            <a:ext cx="2268537" cy="3203575"/>
          </a:xfrm>
          <a:prstGeom prst="rect">
            <a:avLst/>
          </a:prstGeom>
          <a:effectLst>
            <a:outerShdw blurRad="292100" dist="139700" dir="2700000" algn="tl" rotWithShape="0">
              <a:srgbClr val="333333">
                <a:alpha val="65000"/>
              </a:srgbClr>
            </a:outerShdw>
          </a:effectLst>
        </p:spPr>
      </p:pic>
      <p:pic>
        <p:nvPicPr>
          <p:cNvPr id="11" name="Content Placeholder 3" descr="Grammar3_PB_p.54-55"/>
          <p:cNvPicPr>
            <a:picLocks noChangeAspect="1"/>
          </p:cNvPicPr>
          <p:nvPr/>
        </p:nvPicPr>
        <p:blipFill rotWithShape="1">
          <a:blip r:embed="rId6" cstate="screen">
            <a:extLst>
              <a:ext uri="{28A0092B-C50C-407E-A947-70E740481C1C}">
                <a14:useLocalDpi xmlns:a14="http://schemas.microsoft.com/office/drawing/2010/main"/>
              </a:ext>
            </a:extLst>
          </a:blip>
          <a:srcRect l="-889" b="-60"/>
          <a:stretch/>
        </p:blipFill>
        <p:spPr>
          <a:xfrm rot="290525">
            <a:off x="6879778" y="2982385"/>
            <a:ext cx="2259013" cy="3198813"/>
          </a:xfrm>
          <a:prstGeom prst="rect">
            <a:avLst/>
          </a:prstGeom>
          <a:effectLst>
            <a:outerShdw blurRad="292100" dist="139700" dir="2700000" algn="tl" rotWithShape="0">
              <a:srgbClr val="333333">
                <a:alpha val="65000"/>
              </a:srgbClr>
            </a:outerShdw>
          </a:effectLst>
        </p:spPr>
      </p:pic>
      <p:sp>
        <p:nvSpPr>
          <p:cNvPr id="14" name="Content Placeholder 2"/>
          <p:cNvSpPr txBox="1">
            <a:spLocks/>
          </p:cNvSpPr>
          <p:nvPr/>
        </p:nvSpPr>
        <p:spPr>
          <a:xfrm>
            <a:off x="4816821" y="2265453"/>
            <a:ext cx="2444750" cy="431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Handbooks</a:t>
            </a:r>
            <a:endParaRPr lang="en-US" sz="1800" dirty="0">
              <a:solidFill>
                <a:srgbClr val="2F5597"/>
              </a:solidFill>
            </a:endParaRPr>
          </a:p>
        </p:txBody>
      </p:sp>
      <p:sp>
        <p:nvSpPr>
          <p:cNvPr id="15" name="Content Placeholder 2"/>
          <p:cNvSpPr txBox="1">
            <a:spLocks/>
          </p:cNvSpPr>
          <p:nvPr/>
        </p:nvSpPr>
        <p:spPr>
          <a:xfrm>
            <a:off x="4816821" y="4980962"/>
            <a:ext cx="2444750" cy="9595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Pupil</a:t>
            </a:r>
          </a:p>
          <a:p>
            <a:pPr marL="0" indent="0" algn="ctr">
              <a:buFont typeface="Arial" panose="020B0604020202020204" pitchFamily="34" charset="0"/>
              <a:buNone/>
            </a:pPr>
            <a:r>
              <a:rPr lang="en-GB" sz="1800" dirty="0" smtClean="0">
                <a:solidFill>
                  <a:srgbClr val="2F5597"/>
                </a:solidFill>
              </a:rPr>
              <a:t>Books</a:t>
            </a:r>
            <a:endParaRPr lang="en-US" sz="1800" dirty="0">
              <a:solidFill>
                <a:srgbClr val="2F5597"/>
              </a:solidFill>
            </a:endParaRPr>
          </a:p>
        </p:txBody>
      </p:sp>
    </p:spTree>
    <p:extLst>
      <p:ext uri="{BB962C8B-B14F-4D97-AF65-F5344CB8AC3E}">
        <p14:creationId xmlns:p14="http://schemas.microsoft.com/office/powerpoint/2010/main" val="3790732167"/>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0002"/>
            <a:ext cx="10503959" cy="3899398"/>
          </a:xfrm>
        </p:spPr>
        <p:txBody>
          <a:bodyPr>
            <a:normAutofit/>
          </a:bodyPr>
          <a:lstStyle/>
          <a:p>
            <a:pPr marL="0" indent="0" algn="ctr">
              <a:buNone/>
            </a:pPr>
            <a:r>
              <a:rPr lang="en-US" b="1" dirty="0" smtClean="0">
                <a:solidFill>
                  <a:srgbClr val="2F5597"/>
                </a:solidFill>
              </a:rPr>
              <a:t>Consolidates and extends phonic knowledge, and introduces and develops key grammar, punctuation and writing skills</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4743408"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Spelling and Grammar</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28" name="Slide Number Placeholder 1"/>
          <p:cNvSpPr>
            <a:spLocks noGrp="1"/>
          </p:cNvSpPr>
          <p:nvPr>
            <p:ph type="sldNum" sz="quarter" idx="10"/>
          </p:nvPr>
        </p:nvSpPr>
        <p:spPr bwMode="auto">
          <a:xfrm>
            <a:off x="1114426" y="6874668"/>
            <a:ext cx="457200"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6A13AB2-DBD1-EE45-8B2E-FD60799126D8}" type="slidenum">
              <a:rPr lang="en-US" sz="1000">
                <a:latin typeface="Helvetica" charset="0"/>
                <a:cs typeface="Helvetica" charset="0"/>
              </a:rPr>
              <a:pPr eaLnBrk="1" fontAlgn="base" hangingPunct="1">
                <a:spcBef>
                  <a:spcPct val="0"/>
                </a:spcBef>
                <a:spcAft>
                  <a:spcPct val="0"/>
                </a:spcAft>
              </a:pPr>
              <a:t>11</a:t>
            </a:fld>
            <a:endParaRPr lang="en-US" sz="1000" dirty="0">
              <a:latin typeface="Helvetica" charset="0"/>
              <a:cs typeface="Helvetica" charset="0"/>
            </a:endParaRPr>
          </a:p>
        </p:txBody>
      </p:sp>
      <p:grpSp>
        <p:nvGrpSpPr>
          <p:cNvPr id="50" name="Group 49"/>
          <p:cNvGrpSpPr/>
          <p:nvPr/>
        </p:nvGrpSpPr>
        <p:grpSpPr>
          <a:xfrm>
            <a:off x="5702301" y="2522772"/>
            <a:ext cx="4416425" cy="3919537"/>
            <a:chOff x="5702301" y="2697956"/>
            <a:chExt cx="4416425" cy="3919537"/>
          </a:xfrm>
        </p:grpSpPr>
        <p:pic>
          <p:nvPicPr>
            <p:cNvPr id="29"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02301" y="2697956"/>
              <a:ext cx="44164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6959601" y="3545681"/>
              <a:ext cx="2460625" cy="522287"/>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effectLst>
                    <a:outerShdw blurRad="41275" dist="20320" dir="1800000" algn="tl" rotWithShape="0">
                      <a:srgbClr val="000000">
                        <a:alpha val="40000"/>
                      </a:srgbClr>
                    </a:outerShdw>
                  </a:effectLst>
                  <a:latin typeface="+mn-lt"/>
                  <a:ea typeface="+mn-ea"/>
                  <a:cs typeface="+mn-cs"/>
                </a:rPr>
                <a:t>parts of speech</a:t>
              </a:r>
            </a:p>
          </p:txBody>
        </p:sp>
        <p:sp>
          <p:nvSpPr>
            <p:cNvPr id="31" name="Rectangle 30"/>
            <p:cNvSpPr/>
            <p:nvPr/>
          </p:nvSpPr>
          <p:spPr>
            <a:xfrm>
              <a:off x="6797676" y="4868068"/>
              <a:ext cx="2628900" cy="522288"/>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B475F9"/>
                  </a:solidFill>
                  <a:effectLst>
                    <a:outerShdw blurRad="41275" dist="20320" dir="1800000" algn="tl" rotWithShape="0">
                      <a:srgbClr val="000000">
                        <a:alpha val="40000"/>
                      </a:srgbClr>
                    </a:outerShdw>
                  </a:effectLst>
                  <a:latin typeface="+mn-lt"/>
                  <a:ea typeface="+mn-ea"/>
                  <a:cs typeface="+mn-cs"/>
                </a:rPr>
                <a:t>vocabulary skills</a:t>
              </a:r>
            </a:p>
          </p:txBody>
        </p:sp>
        <p:sp>
          <p:nvSpPr>
            <p:cNvPr id="32" name="Rectangle 31"/>
            <p:cNvSpPr/>
            <p:nvPr/>
          </p:nvSpPr>
          <p:spPr>
            <a:xfrm>
              <a:off x="6527801" y="3958431"/>
              <a:ext cx="1928813" cy="523875"/>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D268B4"/>
                  </a:solidFill>
                  <a:effectLst>
                    <a:outerShdw blurRad="41275" dist="20320" dir="1800000" algn="tl" rotWithShape="0">
                      <a:srgbClr val="000000">
                        <a:alpha val="40000"/>
                      </a:srgbClr>
                    </a:outerShdw>
                  </a:effectLst>
                  <a:latin typeface="+mn-lt"/>
                  <a:ea typeface="+mn-ea"/>
                  <a:cs typeface="+mn-cs"/>
                </a:rPr>
                <a:t>dictionaries</a:t>
              </a:r>
            </a:p>
          </p:txBody>
        </p:sp>
        <p:sp>
          <p:nvSpPr>
            <p:cNvPr id="33" name="Rectangle 32"/>
            <p:cNvSpPr/>
            <p:nvPr/>
          </p:nvSpPr>
          <p:spPr>
            <a:xfrm>
              <a:off x="8623301" y="3913981"/>
              <a:ext cx="968375" cy="954087"/>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D23A2E"/>
                  </a:solidFill>
                  <a:effectLst>
                    <a:outerShdw blurRad="41275" dist="20320" dir="1800000" algn="tl" rotWithShape="0">
                      <a:srgbClr val="000000">
                        <a:alpha val="40000"/>
                      </a:srgbClr>
                    </a:outerShdw>
                  </a:effectLst>
                  <a:latin typeface="+mn-lt"/>
                  <a:ea typeface="+mn-ea"/>
                  <a:cs typeface="+mn-cs"/>
                </a:rPr>
                <a:t>word </a:t>
              </a:r>
            </a:p>
            <a:p>
              <a:pPr algn="ctr" fontAlgn="auto">
                <a:spcBef>
                  <a:spcPts val="0"/>
                </a:spcBef>
                <a:spcAft>
                  <a:spcPts val="0"/>
                </a:spcAft>
                <a:defRPr/>
              </a:pPr>
              <a:r>
                <a:rPr lang="en-GB" sz="2800" b="1" dirty="0">
                  <a:ln w="0">
                    <a:noFill/>
                    <a:prstDash val="solid"/>
                  </a:ln>
                  <a:solidFill>
                    <a:srgbClr val="D23A2E"/>
                  </a:solidFill>
                  <a:effectLst>
                    <a:outerShdw blurRad="41275" dist="20320" dir="1800000" algn="tl" rotWithShape="0">
                      <a:srgbClr val="000000">
                        <a:alpha val="40000"/>
                      </a:srgbClr>
                    </a:outerShdw>
                  </a:effectLst>
                  <a:latin typeface="+mn-lt"/>
                  <a:ea typeface="+mn-ea"/>
                  <a:cs typeface="+mn-cs"/>
                </a:rPr>
                <a:t>webs</a:t>
              </a:r>
            </a:p>
          </p:txBody>
        </p:sp>
        <p:sp>
          <p:nvSpPr>
            <p:cNvPr id="34" name="Rectangle 33"/>
            <p:cNvSpPr/>
            <p:nvPr/>
          </p:nvSpPr>
          <p:spPr>
            <a:xfrm>
              <a:off x="7553326" y="3077368"/>
              <a:ext cx="1328738" cy="523875"/>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2374D2"/>
                  </a:solidFill>
                  <a:effectLst>
                    <a:outerShdw blurRad="41275" dist="20320" dir="1800000" algn="tl" rotWithShape="0">
                      <a:srgbClr val="000000">
                        <a:alpha val="40000"/>
                      </a:srgbClr>
                    </a:outerShdw>
                  </a:effectLst>
                  <a:latin typeface="+mn-lt"/>
                  <a:ea typeface="+mn-ea"/>
                  <a:cs typeface="+mn-cs"/>
                </a:rPr>
                <a:t>spelling</a:t>
              </a:r>
            </a:p>
          </p:txBody>
        </p:sp>
        <p:sp>
          <p:nvSpPr>
            <p:cNvPr id="35" name="Rectangle 34"/>
            <p:cNvSpPr/>
            <p:nvPr/>
          </p:nvSpPr>
          <p:spPr>
            <a:xfrm>
              <a:off x="6911976" y="3121818"/>
              <a:ext cx="827088" cy="830263"/>
            </a:xfrm>
            <a:prstGeom prst="rect">
              <a:avLst/>
            </a:prstGeom>
            <a:noFill/>
          </p:spPr>
          <p:txBody>
            <a:bodyPr>
              <a:spAutoFit/>
            </a:bodyPr>
            <a:lstStyle/>
            <a:p>
              <a:pPr algn="ctr" fontAlgn="auto">
                <a:spcBef>
                  <a:spcPts val="0"/>
                </a:spcBef>
                <a:spcAft>
                  <a:spcPts val="0"/>
                </a:spcAft>
                <a:defRPr/>
              </a:pPr>
              <a:r>
                <a:rPr lang="en-GB" sz="4800" b="1" dirty="0">
                  <a:ln w="0">
                    <a:noFill/>
                    <a:prstDash val="solid"/>
                  </a:ln>
                  <a:effectLst>
                    <a:outerShdw blurRad="41275" dist="20320" dir="1800000" algn="tl" rotWithShape="0">
                      <a:srgbClr val="000000">
                        <a:alpha val="40000"/>
                      </a:srgbClr>
                    </a:outerShdw>
                  </a:effectLst>
                  <a:latin typeface="Baskerville"/>
                  <a:ea typeface="+mn-ea"/>
                  <a:cs typeface="Baskerville"/>
                </a:rPr>
                <a:t>“</a:t>
              </a:r>
              <a:endParaRPr lang="en-GB" sz="4800" b="1" dirty="0">
                <a:ln w="0">
                  <a:noFill/>
                  <a:prstDash val="solid"/>
                </a:ln>
                <a:solidFill>
                  <a:srgbClr val="D26C2F"/>
                </a:solidFill>
                <a:effectLst>
                  <a:outerShdw blurRad="41275" dist="20320" dir="1800000" algn="tl" rotWithShape="0">
                    <a:srgbClr val="000000">
                      <a:alpha val="40000"/>
                    </a:srgbClr>
                  </a:outerShdw>
                </a:effectLst>
                <a:latin typeface="Baskerville"/>
                <a:ea typeface="+mn-ea"/>
                <a:cs typeface="Baskerville"/>
              </a:endParaRPr>
            </a:p>
          </p:txBody>
        </p:sp>
        <p:sp>
          <p:nvSpPr>
            <p:cNvPr id="36" name="Rectangle 35"/>
            <p:cNvSpPr/>
            <p:nvPr/>
          </p:nvSpPr>
          <p:spPr>
            <a:xfrm>
              <a:off x="9148764" y="4772818"/>
              <a:ext cx="796925" cy="831850"/>
            </a:xfrm>
            <a:prstGeom prst="rect">
              <a:avLst/>
            </a:prstGeom>
            <a:noFill/>
          </p:spPr>
          <p:txBody>
            <a:bodyPr>
              <a:spAutoFit/>
            </a:bodyPr>
            <a:lstStyle/>
            <a:p>
              <a:pPr algn="ctr" fontAlgn="auto">
                <a:spcBef>
                  <a:spcPts val="0"/>
                </a:spcBef>
                <a:spcAft>
                  <a:spcPts val="0"/>
                </a:spcAft>
                <a:defRPr/>
              </a:pPr>
              <a:r>
                <a:rPr lang="en-GB" sz="4800" b="1" dirty="0">
                  <a:ln w="0">
                    <a:noFill/>
                    <a:prstDash val="solid"/>
                  </a:ln>
                  <a:effectLst>
                    <a:outerShdw blurRad="41275" dist="20320" dir="1800000" algn="tl" rotWithShape="0">
                      <a:srgbClr val="000000">
                        <a:alpha val="40000"/>
                      </a:srgbClr>
                    </a:outerShdw>
                  </a:effectLst>
                  <a:latin typeface="Baskerville"/>
                  <a:ea typeface="+mn-ea"/>
                  <a:cs typeface="Baskerville"/>
                </a:rPr>
                <a:t>”</a:t>
              </a:r>
            </a:p>
          </p:txBody>
        </p:sp>
        <p:sp>
          <p:nvSpPr>
            <p:cNvPr id="37" name="Rectangle 36"/>
            <p:cNvSpPr/>
            <p:nvPr/>
          </p:nvSpPr>
          <p:spPr>
            <a:xfrm>
              <a:off x="7367589" y="5231606"/>
              <a:ext cx="1681162" cy="677862"/>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D26C2F"/>
                  </a:solidFill>
                  <a:effectLst>
                    <a:outerShdw blurRad="41275" dist="20320" dir="1800000" algn="tl" rotWithShape="0">
                      <a:srgbClr val="000000">
                        <a:alpha val="40000"/>
                      </a:srgbClr>
                    </a:outerShdw>
                  </a:effectLst>
                  <a:latin typeface="+mn-lt"/>
                  <a:ea typeface="+mn-ea"/>
                  <a:cs typeface="+mn-cs"/>
                </a:rPr>
                <a:t>syllables</a:t>
              </a:r>
              <a:r>
                <a:rPr lang="en-GB" sz="3800" b="1" dirty="0">
                  <a:ln w="0">
                    <a:noFill/>
                    <a:prstDash val="solid"/>
                  </a:ln>
                  <a:solidFill>
                    <a:srgbClr val="000000"/>
                  </a:solidFill>
                  <a:effectLst>
                    <a:outerShdw blurRad="41275" dist="20320" dir="1800000" algn="tl" rotWithShape="0">
                      <a:srgbClr val="000000">
                        <a:alpha val="40000"/>
                      </a:srgbClr>
                    </a:outerShdw>
                  </a:effectLst>
                  <a:latin typeface="+mn-lt"/>
                  <a:ea typeface="+mn-ea"/>
                  <a:cs typeface="+mn-cs"/>
                </a:rPr>
                <a:t>?</a:t>
              </a:r>
            </a:p>
          </p:txBody>
        </p:sp>
        <p:sp>
          <p:nvSpPr>
            <p:cNvPr id="38" name="Rectangle 37"/>
            <p:cNvSpPr/>
            <p:nvPr/>
          </p:nvSpPr>
          <p:spPr>
            <a:xfrm>
              <a:off x="6846889" y="4415631"/>
              <a:ext cx="1636712" cy="522287"/>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34D251"/>
                  </a:solidFill>
                  <a:effectLst>
                    <a:outerShdw blurRad="41275" dist="20320" dir="1800000" algn="tl" rotWithShape="0">
                      <a:srgbClr val="000000">
                        <a:alpha val="40000"/>
                      </a:srgbClr>
                    </a:outerShdw>
                  </a:effectLst>
                  <a:latin typeface="+mn-lt"/>
                  <a:ea typeface="+mn-ea"/>
                  <a:cs typeface="+mn-cs"/>
                </a:rPr>
                <a:t>opposites</a:t>
              </a:r>
              <a:endParaRPr lang="en-GB" sz="3800" b="1" dirty="0">
                <a:ln w="0">
                  <a:noFill/>
                  <a:prstDash val="solid"/>
                </a:ln>
                <a:solidFill>
                  <a:srgbClr val="34D251"/>
                </a:solidFill>
                <a:effectLst>
                  <a:outerShdw blurRad="41275" dist="20320" dir="1800000" algn="tl" rotWithShape="0">
                    <a:srgbClr val="000000">
                      <a:alpha val="40000"/>
                    </a:srgbClr>
                  </a:outerShdw>
                </a:effectLst>
                <a:latin typeface="+mn-lt"/>
                <a:ea typeface="+mn-ea"/>
                <a:cs typeface="+mn-cs"/>
              </a:endParaRPr>
            </a:p>
          </p:txBody>
        </p:sp>
      </p:gr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grpSp>
        <p:nvGrpSpPr>
          <p:cNvPr id="51" name="Group 50"/>
          <p:cNvGrpSpPr/>
          <p:nvPr/>
        </p:nvGrpSpPr>
        <p:grpSpPr>
          <a:xfrm>
            <a:off x="1765301" y="2510072"/>
            <a:ext cx="4416425" cy="3967162"/>
            <a:chOff x="1765301" y="2685256"/>
            <a:chExt cx="4416425" cy="3967162"/>
          </a:xfrm>
        </p:grpSpPr>
        <p:pic>
          <p:nvPicPr>
            <p:cNvPr id="39" name="Picture 1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3095454">
              <a:off x="1765301" y="2732881"/>
              <a:ext cx="44164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259139" y="2685256"/>
              <a:ext cx="1706562" cy="830262"/>
            </a:xfrm>
            <a:prstGeom prst="rect">
              <a:avLst/>
            </a:prstGeom>
            <a:noFill/>
          </p:spPr>
          <p:txBody>
            <a:bodyPr>
              <a:spAutoFit/>
            </a:bodyPr>
            <a:lstStyle/>
            <a:p>
              <a:pPr algn="ctr" fontAlgn="auto">
                <a:spcBef>
                  <a:spcPts val="0"/>
                </a:spcBef>
                <a:spcAft>
                  <a:spcPts val="0"/>
                </a:spcAft>
                <a:defRPr/>
              </a:pPr>
              <a:r>
                <a:rPr lang="en-GB" sz="4800" b="1" dirty="0">
                  <a:ln w="0">
                    <a:noFill/>
                    <a:prstDash val="solid"/>
                  </a:ln>
                  <a:effectLst>
                    <a:outerShdw blurRad="41275" dist="20320" dir="1800000" algn="tl" rotWithShape="0">
                      <a:srgbClr val="000000">
                        <a:alpha val="40000"/>
                      </a:srgbClr>
                    </a:outerShdw>
                  </a:effectLst>
                  <a:latin typeface="Baskerville"/>
                  <a:ea typeface="+mn-ea"/>
                  <a:cs typeface="Baskerville"/>
                </a:rPr>
                <a:t>, ! </a:t>
              </a:r>
              <a:endParaRPr lang="en-GB" sz="4800" b="1" dirty="0">
                <a:ln w="0">
                  <a:noFill/>
                  <a:prstDash val="solid"/>
                </a:ln>
                <a:solidFill>
                  <a:srgbClr val="000000"/>
                </a:solidFill>
                <a:effectLst>
                  <a:outerShdw blurRad="41275" dist="20320" dir="1800000" algn="tl" rotWithShape="0">
                    <a:srgbClr val="000000">
                      <a:alpha val="40000"/>
                    </a:srgbClr>
                  </a:outerShdw>
                </a:effectLst>
                <a:latin typeface="Baskerville"/>
                <a:ea typeface="+mn-ea"/>
                <a:cs typeface="Baskerville"/>
              </a:endParaRPr>
            </a:p>
          </p:txBody>
        </p:sp>
        <p:sp>
          <p:nvSpPr>
            <p:cNvPr id="41" name="Rectangle 40"/>
            <p:cNvSpPr/>
            <p:nvPr/>
          </p:nvSpPr>
          <p:spPr>
            <a:xfrm>
              <a:off x="2597151" y="3023393"/>
              <a:ext cx="930275" cy="677863"/>
            </a:xfrm>
            <a:prstGeom prst="rect">
              <a:avLst/>
            </a:prstGeom>
            <a:noFill/>
          </p:spPr>
          <p:txBody>
            <a:bodyPr>
              <a:spAutoFit/>
            </a:bodyPr>
            <a:lstStyle/>
            <a:p>
              <a:pPr algn="ctr" fontAlgn="auto">
                <a:spcBef>
                  <a:spcPts val="0"/>
                </a:spcBef>
                <a:spcAft>
                  <a:spcPts val="0"/>
                </a:spcAft>
                <a:defRPr/>
              </a:pPr>
              <a:r>
                <a:rPr lang="en-GB" sz="3800" b="1" dirty="0">
                  <a:ln w="0">
                    <a:noFill/>
                    <a:prstDash val="solid"/>
                  </a:ln>
                  <a:solidFill>
                    <a:schemeClr val="bg1"/>
                  </a:solidFill>
                  <a:latin typeface="+mn-lt"/>
                  <a:ea typeface="+mn-ea"/>
                  <a:cs typeface="+mn-cs"/>
                </a:rPr>
                <a:t>L</a:t>
              </a:r>
              <a:r>
                <a:rPr lang="en-GB" sz="3800" b="1" dirty="0">
                  <a:ln w="0">
                    <a:noFill/>
                    <a:prstDash val="solid"/>
                  </a:ln>
                  <a:solidFill>
                    <a:srgbClr val="000000"/>
                  </a:solidFill>
                  <a:effectLst>
                    <a:outerShdw blurRad="41275" dist="20320" dir="1800000" algn="tl" rotWithShape="0">
                      <a:srgbClr val="000000">
                        <a:alpha val="40000"/>
                      </a:srgbClr>
                    </a:outerShdw>
                  </a:effectLst>
                  <a:latin typeface="Baskerville"/>
                  <a:ea typeface="+mn-ea"/>
                  <a:cs typeface="Baskerville"/>
                </a:rPr>
                <a:t>’</a:t>
              </a:r>
              <a:r>
                <a:rPr lang="en-GB" sz="3800" b="1" dirty="0">
                  <a:ln w="0">
                    <a:noFill/>
                    <a:prstDash val="solid"/>
                  </a:ln>
                  <a:solidFill>
                    <a:srgbClr val="000000"/>
                  </a:solidFill>
                  <a:effectLst>
                    <a:outerShdw blurRad="41275" dist="20320" dir="1800000" algn="tl" rotWithShape="0">
                      <a:srgbClr val="000000">
                        <a:alpha val="40000"/>
                      </a:srgbClr>
                    </a:outerShdw>
                  </a:effectLst>
                  <a:latin typeface="+mn-lt"/>
                  <a:ea typeface="+mn-ea"/>
                  <a:cs typeface="+mn-cs"/>
                </a:rPr>
                <a:t>s</a:t>
              </a:r>
              <a:endParaRPr lang="en-GB" sz="3800" b="1" dirty="0">
                <a:ln w="0">
                  <a:noFill/>
                  <a:prstDash val="solid"/>
                </a:ln>
                <a:solidFill>
                  <a:srgbClr val="000000"/>
                </a:solidFill>
                <a:effectLst>
                  <a:outerShdw blurRad="41275" dist="20320" dir="1800000" algn="tl" rotWithShape="0">
                    <a:srgbClr val="000000">
                      <a:alpha val="40000"/>
                    </a:srgbClr>
                  </a:outerShdw>
                </a:effectLst>
                <a:latin typeface="Baskerville"/>
                <a:ea typeface="+mn-ea"/>
                <a:cs typeface="Baskerville"/>
              </a:endParaRPr>
            </a:p>
          </p:txBody>
        </p:sp>
        <p:sp>
          <p:nvSpPr>
            <p:cNvPr id="42" name="Rectangle 41"/>
            <p:cNvSpPr/>
            <p:nvPr/>
          </p:nvSpPr>
          <p:spPr>
            <a:xfrm>
              <a:off x="3730626" y="3944143"/>
              <a:ext cx="1311275" cy="523875"/>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2374D2"/>
                  </a:solidFill>
                  <a:effectLst>
                    <a:outerShdw blurRad="41275" dist="20320" dir="1800000" algn="tl" rotWithShape="0">
                      <a:srgbClr val="000000">
                        <a:alpha val="40000"/>
                      </a:srgbClr>
                    </a:outerShdw>
                  </a:effectLst>
                  <a:latin typeface="+mn-lt"/>
                  <a:ea typeface="+mn-ea"/>
                  <a:cs typeface="+mn-cs"/>
                </a:rPr>
                <a:t>suffixes</a:t>
              </a:r>
            </a:p>
          </p:txBody>
        </p:sp>
        <p:sp>
          <p:nvSpPr>
            <p:cNvPr id="43" name="Rectangle 42"/>
            <p:cNvSpPr/>
            <p:nvPr/>
          </p:nvSpPr>
          <p:spPr>
            <a:xfrm>
              <a:off x="2371726" y="4485481"/>
              <a:ext cx="1471613" cy="522287"/>
            </a:xfrm>
            <a:prstGeom prst="rect">
              <a:avLst/>
            </a:prstGeom>
            <a:noFill/>
          </p:spPr>
          <p:txBody>
            <a:bodyPr>
              <a:spAutoFit/>
            </a:bodyPr>
            <a:lstStyle/>
            <a:p>
              <a:pPr algn="ctr" fontAlgn="auto">
                <a:spcBef>
                  <a:spcPts val="0"/>
                </a:spcBef>
                <a:spcAft>
                  <a:spcPts val="0"/>
                </a:spcAft>
                <a:defRPr/>
              </a:pPr>
              <a:r>
                <a:rPr lang="en-GB" sz="2800" b="1" dirty="0">
                  <a:ln w="0">
                    <a:noFill/>
                    <a:prstDash val="solid"/>
                  </a:ln>
                  <a:solidFill>
                    <a:srgbClr val="D23A2E"/>
                  </a:solidFill>
                  <a:effectLst>
                    <a:outerShdw blurRad="41275" dist="20320" dir="1800000" algn="tl" rotWithShape="0">
                      <a:srgbClr val="000000">
                        <a:alpha val="40000"/>
                      </a:srgbClr>
                    </a:outerShdw>
                  </a:effectLst>
                  <a:latin typeface="+mn-lt"/>
                  <a:ea typeface="+mn-ea"/>
                  <a:cs typeface="+mn-cs"/>
                </a:rPr>
                <a:t>prefixes</a:t>
              </a:r>
            </a:p>
          </p:txBody>
        </p:sp>
        <p:sp>
          <p:nvSpPr>
            <p:cNvPr id="44" name="Rectangle 43"/>
            <p:cNvSpPr/>
            <p:nvPr/>
          </p:nvSpPr>
          <p:spPr>
            <a:xfrm>
              <a:off x="2660651" y="3502818"/>
              <a:ext cx="2149475" cy="523875"/>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34D251"/>
                  </a:solidFill>
                  <a:effectLst>
                    <a:outerShdw blurRad="41275" dist="20320" dir="1800000" algn="tl" rotWithShape="0">
                      <a:srgbClr val="000000">
                        <a:alpha val="40000"/>
                      </a:srgbClr>
                    </a:outerShdw>
                  </a:effectLst>
                  <a:latin typeface="+mn-lt"/>
                  <a:ea typeface="+mn-ea"/>
                  <a:cs typeface="+mn-cs"/>
                </a:rPr>
                <a:t>homophones</a:t>
              </a:r>
              <a:endParaRPr lang="en-GB" sz="3800" b="1" dirty="0">
                <a:ln w="0">
                  <a:noFill/>
                  <a:prstDash val="solid"/>
                </a:ln>
                <a:solidFill>
                  <a:srgbClr val="34D251"/>
                </a:solidFill>
                <a:effectLst>
                  <a:outerShdw blurRad="41275" dist="20320" dir="1800000" algn="tl" rotWithShape="0">
                    <a:srgbClr val="000000">
                      <a:alpha val="40000"/>
                    </a:srgbClr>
                  </a:outerShdw>
                </a:effectLst>
                <a:latin typeface="+mn-lt"/>
                <a:ea typeface="+mn-ea"/>
                <a:cs typeface="+mn-cs"/>
              </a:endParaRPr>
            </a:p>
          </p:txBody>
        </p:sp>
        <p:sp>
          <p:nvSpPr>
            <p:cNvPr id="45" name="Rectangle 44"/>
            <p:cNvSpPr/>
            <p:nvPr/>
          </p:nvSpPr>
          <p:spPr>
            <a:xfrm>
              <a:off x="2844801" y="5431631"/>
              <a:ext cx="1863725" cy="523875"/>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effectLst>
                    <a:outerShdw blurRad="41275" dist="20320" dir="1800000" algn="tl" rotWithShape="0">
                      <a:srgbClr val="000000">
                        <a:alpha val="40000"/>
                      </a:srgbClr>
                    </a:outerShdw>
                  </a:effectLst>
                  <a:latin typeface="+mn-lt"/>
                  <a:ea typeface="+mn-ea"/>
                  <a:cs typeface="+mn-cs"/>
                </a:rPr>
                <a:t>paragraphs</a:t>
              </a:r>
            </a:p>
          </p:txBody>
        </p:sp>
        <p:sp>
          <p:nvSpPr>
            <p:cNvPr id="46" name="Rectangle 45"/>
            <p:cNvSpPr/>
            <p:nvPr/>
          </p:nvSpPr>
          <p:spPr>
            <a:xfrm>
              <a:off x="3900489" y="4425156"/>
              <a:ext cx="1260475" cy="522287"/>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D26C2F"/>
                  </a:solidFill>
                  <a:effectLst>
                    <a:outerShdw blurRad="41275" dist="20320" dir="1800000" algn="tl" rotWithShape="0">
                      <a:srgbClr val="000000">
                        <a:alpha val="40000"/>
                      </a:srgbClr>
                    </a:outerShdw>
                  </a:effectLst>
                  <a:latin typeface="+mn-lt"/>
                  <a:ea typeface="+mn-ea"/>
                  <a:cs typeface="+mn-cs"/>
                </a:rPr>
                <a:t>subject</a:t>
              </a:r>
              <a:endParaRPr lang="en-GB" sz="3800" b="1" dirty="0">
                <a:ln w="0">
                  <a:noFill/>
                  <a:prstDash val="solid"/>
                </a:ln>
                <a:solidFill>
                  <a:srgbClr val="000000"/>
                </a:solidFill>
                <a:effectLst>
                  <a:outerShdw blurRad="41275" dist="20320" dir="1800000" algn="tl" rotWithShape="0">
                    <a:srgbClr val="000000">
                      <a:alpha val="40000"/>
                    </a:srgbClr>
                  </a:outerShdw>
                </a:effectLst>
                <a:latin typeface="+mn-lt"/>
                <a:ea typeface="+mn-ea"/>
                <a:cs typeface="+mn-cs"/>
              </a:endParaRPr>
            </a:p>
          </p:txBody>
        </p:sp>
        <p:sp>
          <p:nvSpPr>
            <p:cNvPr id="47" name="Rectangle 46"/>
            <p:cNvSpPr/>
            <p:nvPr/>
          </p:nvSpPr>
          <p:spPr>
            <a:xfrm>
              <a:off x="2328864" y="3983831"/>
              <a:ext cx="1117600" cy="522287"/>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C766F9"/>
                  </a:solidFill>
                  <a:effectLst>
                    <a:outerShdw blurRad="41275" dist="20320" dir="1800000" algn="tl" rotWithShape="0">
                      <a:srgbClr val="000000">
                        <a:alpha val="40000"/>
                      </a:srgbClr>
                    </a:outerShdw>
                  </a:effectLst>
                  <a:latin typeface="+mn-lt"/>
                  <a:ea typeface="+mn-ea"/>
                  <a:cs typeface="+mn-cs"/>
                </a:rPr>
                <a:t>object</a:t>
              </a:r>
              <a:endParaRPr lang="en-GB" sz="3800" b="1" dirty="0">
                <a:ln w="0">
                  <a:noFill/>
                  <a:prstDash val="solid"/>
                </a:ln>
                <a:solidFill>
                  <a:srgbClr val="C766F9"/>
                </a:solidFill>
                <a:effectLst>
                  <a:outerShdw blurRad="41275" dist="20320" dir="1800000" algn="tl" rotWithShape="0">
                    <a:srgbClr val="000000">
                      <a:alpha val="40000"/>
                    </a:srgbClr>
                  </a:outerShdw>
                </a:effectLst>
                <a:latin typeface="+mn-lt"/>
                <a:ea typeface="+mn-ea"/>
                <a:cs typeface="+mn-cs"/>
              </a:endParaRPr>
            </a:p>
          </p:txBody>
        </p:sp>
        <p:sp>
          <p:nvSpPr>
            <p:cNvPr id="48" name="Rectangle 47"/>
            <p:cNvSpPr/>
            <p:nvPr/>
          </p:nvSpPr>
          <p:spPr>
            <a:xfrm>
              <a:off x="2692401" y="4966493"/>
              <a:ext cx="2039938" cy="523875"/>
            </a:xfrm>
            <a:prstGeom prst="rect">
              <a:avLst/>
            </a:prstGeom>
            <a:noFill/>
          </p:spPr>
          <p:txBody>
            <a:bodyPr wrap="none">
              <a:spAutoFit/>
            </a:bodyPr>
            <a:lstStyle/>
            <a:p>
              <a:pPr algn="ctr" fontAlgn="auto">
                <a:spcBef>
                  <a:spcPts val="0"/>
                </a:spcBef>
                <a:spcAft>
                  <a:spcPts val="0"/>
                </a:spcAft>
                <a:defRPr/>
              </a:pPr>
              <a:r>
                <a:rPr lang="en-GB" sz="2800" b="1" dirty="0">
                  <a:ln w="0">
                    <a:noFill/>
                    <a:prstDash val="solid"/>
                  </a:ln>
                  <a:solidFill>
                    <a:srgbClr val="D286C8"/>
                  </a:solidFill>
                  <a:effectLst>
                    <a:outerShdw blurRad="41275" dist="20320" dir="1800000" algn="tl" rotWithShape="0">
                      <a:srgbClr val="000000">
                        <a:alpha val="40000"/>
                      </a:srgbClr>
                    </a:outerShdw>
                  </a:effectLst>
                  <a:latin typeface="+mn-lt"/>
                  <a:ea typeface="+mn-ea"/>
                  <a:cs typeface="+mn-cs"/>
                </a:rPr>
                <a:t>contractions</a:t>
              </a:r>
              <a:endParaRPr lang="en-GB" sz="3800" b="1" dirty="0">
                <a:ln w="0">
                  <a:noFill/>
                  <a:prstDash val="solid"/>
                </a:ln>
                <a:solidFill>
                  <a:srgbClr val="D286C8"/>
                </a:solidFill>
                <a:effectLst>
                  <a:outerShdw blurRad="41275" dist="20320" dir="1800000" algn="tl" rotWithShape="0">
                    <a:srgbClr val="000000">
                      <a:alpha val="40000"/>
                    </a:srgbClr>
                  </a:outerShdw>
                </a:effectLst>
                <a:latin typeface="+mn-lt"/>
                <a:ea typeface="+mn-ea"/>
                <a:cs typeface="+mn-cs"/>
              </a:endParaRPr>
            </a:p>
          </p:txBody>
        </p:sp>
      </p:grpSp>
    </p:spTree>
    <p:extLst>
      <p:ext uri="{BB962C8B-B14F-4D97-AF65-F5344CB8AC3E}">
        <p14:creationId xmlns:p14="http://schemas.microsoft.com/office/powerpoint/2010/main" val="3583232203"/>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18" y="1672339"/>
            <a:ext cx="4714621" cy="3870622"/>
          </a:xfrm>
        </p:spPr>
        <p:txBody>
          <a:bodyPr>
            <a:noAutofit/>
          </a:bodyPr>
          <a:lstStyle/>
          <a:p>
            <a:pPr>
              <a:buFont typeface="Wingdings" charset="2"/>
              <a:buChar char="ü"/>
            </a:pPr>
            <a:r>
              <a:rPr lang="en-US" sz="2200" dirty="0" smtClean="0">
                <a:solidFill>
                  <a:srgbClr val="2F5597"/>
                </a:solidFill>
              </a:rPr>
              <a:t>Revision </a:t>
            </a:r>
            <a:r>
              <a:rPr lang="en-US" sz="2200" dirty="0">
                <a:solidFill>
                  <a:srgbClr val="2F5597"/>
                </a:solidFill>
              </a:rPr>
              <a:t>and extension of earlier phonics teaching</a:t>
            </a:r>
          </a:p>
          <a:p>
            <a:pPr>
              <a:buFont typeface="Wingdings" charset="2"/>
              <a:buChar char="ü"/>
            </a:pPr>
            <a:r>
              <a:rPr lang="en-US" sz="2200" dirty="0">
                <a:solidFill>
                  <a:srgbClr val="2F5597"/>
                </a:solidFill>
              </a:rPr>
              <a:t>Vowel </a:t>
            </a:r>
            <a:r>
              <a:rPr lang="en-US" sz="2200" dirty="0" smtClean="0">
                <a:solidFill>
                  <a:srgbClr val="2F5597"/>
                </a:solidFill>
              </a:rPr>
              <a:t>digraphs</a:t>
            </a:r>
          </a:p>
          <a:p>
            <a:pPr>
              <a:buFont typeface="Wingdings" charset="2"/>
              <a:buChar char="ü"/>
            </a:pPr>
            <a:r>
              <a:rPr lang="en-US" sz="2200" dirty="0" smtClean="0">
                <a:solidFill>
                  <a:srgbClr val="2F5597"/>
                </a:solidFill>
              </a:rPr>
              <a:t>Alternative spellings of vowel sounds</a:t>
            </a:r>
          </a:p>
          <a:p>
            <a:pPr>
              <a:buFont typeface="Wingdings" charset="2"/>
              <a:buChar char="ü"/>
            </a:pPr>
            <a:r>
              <a:rPr lang="en-US" sz="2200" dirty="0" smtClean="0">
                <a:solidFill>
                  <a:srgbClr val="2F5597"/>
                </a:solidFill>
              </a:rPr>
              <a:t>Plural endings</a:t>
            </a:r>
          </a:p>
          <a:p>
            <a:pPr>
              <a:buFont typeface="Wingdings" charset="2"/>
              <a:buChar char="ü"/>
            </a:pPr>
            <a:r>
              <a:rPr lang="en-US" sz="2200" dirty="0" smtClean="0">
                <a:solidFill>
                  <a:srgbClr val="2F5597"/>
                </a:solidFill>
              </a:rPr>
              <a:t>Short vowels and consonant doubling</a:t>
            </a:r>
          </a:p>
          <a:p>
            <a:pPr>
              <a:buFont typeface="Wingdings" charset="2"/>
              <a:buChar char="ü"/>
            </a:pPr>
            <a:r>
              <a:rPr lang="en-US" sz="2200" dirty="0" smtClean="0">
                <a:solidFill>
                  <a:srgbClr val="2F5597"/>
                </a:solidFill>
              </a:rPr>
              <a:t>Tricky words</a:t>
            </a:r>
          </a:p>
          <a:p>
            <a:pPr>
              <a:buFont typeface="Wingdings" charset="2"/>
              <a:buChar char="ü"/>
            </a:pPr>
            <a:r>
              <a:rPr lang="en-US" sz="2200" dirty="0" smtClean="0">
                <a:solidFill>
                  <a:srgbClr val="2F5597"/>
                </a:solidFill>
              </a:rPr>
              <a:t>Consonant blends</a:t>
            </a:r>
          </a:p>
          <a:p>
            <a:pPr>
              <a:buFont typeface="Wingdings" charset="2"/>
              <a:buChar char="ü"/>
            </a:pPr>
            <a:r>
              <a:rPr lang="en-US" sz="2200" dirty="0" smtClean="0">
                <a:solidFill>
                  <a:srgbClr val="2F5597"/>
                </a:solidFill>
              </a:rPr>
              <a:t>Nouns </a:t>
            </a:r>
            <a:r>
              <a:rPr lang="mr-IN" sz="2200" dirty="0" smtClean="0">
                <a:solidFill>
                  <a:srgbClr val="2F5597"/>
                </a:solidFill>
              </a:rPr>
              <a:t>–</a:t>
            </a:r>
            <a:r>
              <a:rPr lang="en-US" sz="2200" dirty="0" smtClean="0">
                <a:solidFill>
                  <a:srgbClr val="2F5597"/>
                </a:solidFill>
              </a:rPr>
              <a:t> proper/common/plurals</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a:t>
            </a:r>
            <a:r>
              <a:rPr lang="en-GB" sz="2800" dirty="0" smtClean="0"/>
              <a:t>1 Topics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5748519" y="1672339"/>
            <a:ext cx="4714621" cy="3637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en-US" sz="2200" dirty="0">
                <a:solidFill>
                  <a:srgbClr val="2F5597"/>
                </a:solidFill>
              </a:rPr>
              <a:t>Personal pronouns</a:t>
            </a:r>
          </a:p>
          <a:p>
            <a:pPr>
              <a:buFont typeface="Wingdings" charset="2"/>
              <a:buChar char="ü"/>
            </a:pPr>
            <a:r>
              <a:rPr lang="en-GB" sz="2200" dirty="0" smtClean="0">
                <a:solidFill>
                  <a:srgbClr val="2F5597"/>
                </a:solidFill>
              </a:rPr>
              <a:t>Verbs</a:t>
            </a:r>
          </a:p>
          <a:p>
            <a:pPr>
              <a:buFont typeface="Wingdings" charset="2"/>
              <a:buChar char="ü"/>
            </a:pPr>
            <a:r>
              <a:rPr lang="en-GB" sz="2200" dirty="0" smtClean="0">
                <a:solidFill>
                  <a:srgbClr val="2F5597"/>
                </a:solidFill>
              </a:rPr>
              <a:t>Conjugating verbs </a:t>
            </a:r>
            <a:r>
              <a:rPr lang="mr-IN" sz="2200" dirty="0" smtClean="0">
                <a:solidFill>
                  <a:srgbClr val="2F5597"/>
                </a:solidFill>
              </a:rPr>
              <a:t>–</a:t>
            </a:r>
            <a:r>
              <a:rPr lang="en-GB" sz="2200" dirty="0" smtClean="0">
                <a:solidFill>
                  <a:srgbClr val="2F5597"/>
                </a:solidFill>
              </a:rPr>
              <a:t> past/present/future</a:t>
            </a:r>
          </a:p>
          <a:p>
            <a:pPr>
              <a:buFont typeface="Wingdings" charset="2"/>
              <a:buChar char="ü"/>
            </a:pPr>
            <a:r>
              <a:rPr lang="en-GB" sz="2200" dirty="0" smtClean="0">
                <a:solidFill>
                  <a:srgbClr val="2F5597"/>
                </a:solidFill>
              </a:rPr>
              <a:t>Adjectives and adverbs</a:t>
            </a:r>
          </a:p>
          <a:p>
            <a:pPr>
              <a:buFont typeface="Wingdings" charset="2"/>
              <a:buChar char="ü"/>
            </a:pPr>
            <a:r>
              <a:rPr lang="en-GB" sz="2200" dirty="0" smtClean="0">
                <a:solidFill>
                  <a:srgbClr val="2F5597"/>
                </a:solidFill>
              </a:rPr>
              <a:t>When to use a/an/the</a:t>
            </a:r>
          </a:p>
          <a:p>
            <a:pPr>
              <a:buFont typeface="Wingdings" charset="2"/>
              <a:buChar char="ü"/>
            </a:pPr>
            <a:r>
              <a:rPr lang="en-US" sz="2200" dirty="0" smtClean="0">
                <a:solidFill>
                  <a:srgbClr val="2F5597"/>
                </a:solidFill>
              </a:rPr>
              <a:t>Sentences </a:t>
            </a:r>
            <a:r>
              <a:rPr lang="mr-IN" sz="2200" dirty="0" smtClean="0">
                <a:solidFill>
                  <a:srgbClr val="2F5597"/>
                </a:solidFill>
              </a:rPr>
              <a:t>–</a:t>
            </a:r>
            <a:r>
              <a:rPr lang="en-US" sz="2200" dirty="0" smtClean="0">
                <a:solidFill>
                  <a:srgbClr val="2F5597"/>
                </a:solidFill>
              </a:rPr>
              <a:t> capital letters, full stops and speech marks</a:t>
            </a:r>
          </a:p>
          <a:p>
            <a:pPr>
              <a:buFont typeface="Wingdings" charset="2"/>
              <a:buChar char="ü"/>
            </a:pPr>
            <a:r>
              <a:rPr lang="en-US" sz="2200" dirty="0" smtClean="0">
                <a:solidFill>
                  <a:srgbClr val="2F5597"/>
                </a:solidFill>
              </a:rPr>
              <a:t>Parsing </a:t>
            </a:r>
            <a:r>
              <a:rPr lang="mr-IN" sz="2200" dirty="0" smtClean="0">
                <a:solidFill>
                  <a:srgbClr val="2F5597"/>
                </a:solidFill>
              </a:rPr>
              <a:t>–</a:t>
            </a:r>
            <a:r>
              <a:rPr lang="en-US" sz="2200" dirty="0" smtClean="0">
                <a:solidFill>
                  <a:srgbClr val="2F5597"/>
                </a:solidFill>
              </a:rPr>
              <a:t> identifying the parts of speech in sentences</a:t>
            </a:r>
          </a:p>
          <a:p>
            <a:pPr>
              <a:buFont typeface="Wingdings" charset="2"/>
              <a:buChar char="ü"/>
            </a:pPr>
            <a:r>
              <a:rPr lang="en-US" sz="2200" dirty="0" smtClean="0">
                <a:solidFill>
                  <a:srgbClr val="2F5597"/>
                </a:solidFill>
              </a:rPr>
              <a:t>Alphabetical order</a:t>
            </a:r>
          </a:p>
          <a:p>
            <a:pPr>
              <a:buFont typeface="Wingdings" charset="2"/>
              <a:buChar char="ü"/>
            </a:pPr>
            <a:endParaRPr lang="en-US" dirty="0" smtClean="0">
              <a:solidFill>
                <a:srgbClr val="2F5597"/>
              </a:solidFill>
            </a:endParaRPr>
          </a:p>
        </p:txBody>
      </p:sp>
      <p:pic>
        <p:nvPicPr>
          <p:cNvPr id="2" name="Picture 1" descr="Grammar-1-Pupil-Book---JL620---BE-Prec-Front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58528">
            <a:off x="10733538" y="308985"/>
            <a:ext cx="1112269" cy="1573322"/>
          </a:xfrm>
          <a:prstGeom prst="rect">
            <a:avLst/>
          </a:prstGeom>
          <a:ln>
            <a:solidFill>
              <a:schemeClr val="accent1"/>
            </a:solidFill>
          </a:ln>
          <a:effectLst>
            <a:glow rad="101600">
              <a:schemeClr val="bg1">
                <a:alpha val="75000"/>
              </a:schemeClr>
            </a:glow>
          </a:effectLst>
        </p:spPr>
      </p:pic>
      <p:pic>
        <p:nvPicPr>
          <p:cNvPr id="5" name="Picture 4" descr="JL639-Grammar-1-Teacher's-Book-LR-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21382">
            <a:off x="10755462" y="2400019"/>
            <a:ext cx="1116145" cy="1573322"/>
          </a:xfrm>
          <a:prstGeom prst="rect">
            <a:avLst/>
          </a:prstGeom>
          <a:ln>
            <a:solidFill>
              <a:schemeClr val="accent1"/>
            </a:solidFill>
          </a:ln>
          <a:effectLst>
            <a:glow rad="101600">
              <a:schemeClr val="bg1">
                <a:alpha val="75000"/>
              </a:schemeClr>
            </a:glow>
          </a:effectLst>
        </p:spPr>
      </p:pic>
      <p:pic>
        <p:nvPicPr>
          <p:cNvPr id="10" name="Picture 9" descr="JL855-The-Grammar-1-Handbook-LR-RG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57410">
            <a:off x="10674468" y="4467276"/>
            <a:ext cx="1192625" cy="1573322"/>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3532291425"/>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JL960-The-Grammar-2-Handbook-LR-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60000">
            <a:off x="10657081" y="4450967"/>
            <a:ext cx="1210033" cy="1589450"/>
          </a:xfrm>
          <a:prstGeom prst="rect">
            <a:avLst/>
          </a:prstGeom>
          <a:ln>
            <a:solidFill>
              <a:schemeClr val="accent1"/>
            </a:solidFill>
          </a:ln>
          <a:effectLst>
            <a:glow rad="101600">
              <a:schemeClr val="bg1">
                <a:alpha val="75000"/>
              </a:schemeClr>
            </a:glow>
          </a:effectLst>
        </p:spPr>
      </p:pic>
      <p:pic>
        <p:nvPicPr>
          <p:cNvPr id="12" name="Picture 11" descr="JL902-Grammar-2-Teacher's-Book-LR-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6954">
            <a:off x="10749248" y="2403360"/>
            <a:ext cx="1118323" cy="1576393"/>
          </a:xfrm>
          <a:prstGeom prst="rect">
            <a:avLst/>
          </a:prstGeom>
          <a:ln>
            <a:solidFill>
              <a:schemeClr val="accent1"/>
            </a:solidFill>
          </a:ln>
          <a:effectLst>
            <a:glow rad="101600">
              <a:schemeClr val="bg1">
                <a:alpha val="75000"/>
              </a:schemeClr>
            </a:glow>
          </a:effectLst>
        </p:spPr>
      </p:pic>
      <p:pic>
        <p:nvPicPr>
          <p:cNvPr id="13" name="Picture 12" descr="Grammar-2-Pupil-Book---JL899---BE-Prec-Frontcov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4884">
            <a:off x="10736360" y="303910"/>
            <a:ext cx="1112269" cy="1573322"/>
          </a:xfrm>
          <a:prstGeom prst="rect">
            <a:avLst/>
          </a:prstGeom>
          <a:ln>
            <a:solidFill>
              <a:schemeClr val="accent1"/>
            </a:solidFill>
          </a:ln>
          <a:effectLst>
            <a:glow rad="101600">
              <a:schemeClr val="bg1">
                <a:alpha val="75000"/>
              </a:schemeClr>
            </a:glow>
          </a:effectLst>
        </p:spPr>
      </p:pic>
      <p:sp>
        <p:nvSpPr>
          <p:cNvPr id="3" name="Content Placeholder 2"/>
          <p:cNvSpPr>
            <a:spLocks noGrp="1"/>
          </p:cNvSpPr>
          <p:nvPr>
            <p:ph idx="1"/>
          </p:nvPr>
        </p:nvSpPr>
        <p:spPr>
          <a:xfrm>
            <a:off x="526418" y="1672339"/>
            <a:ext cx="4714621" cy="3870622"/>
          </a:xfrm>
        </p:spPr>
        <p:txBody>
          <a:bodyPr>
            <a:noAutofit/>
          </a:bodyPr>
          <a:lstStyle/>
          <a:p>
            <a:pPr>
              <a:buFont typeface="Wingdings" charset="2"/>
              <a:buChar char="ü"/>
            </a:pPr>
            <a:r>
              <a:rPr lang="en-US" sz="2200" dirty="0">
                <a:solidFill>
                  <a:srgbClr val="2F5597"/>
                </a:solidFill>
              </a:rPr>
              <a:t>Revision </a:t>
            </a:r>
            <a:r>
              <a:rPr lang="en-GB" sz="2200" dirty="0">
                <a:solidFill>
                  <a:srgbClr val="2F5597"/>
                </a:solidFill>
              </a:rPr>
              <a:t>of elements covered in Grammar 1</a:t>
            </a:r>
          </a:p>
          <a:p>
            <a:pPr>
              <a:buFont typeface="Wingdings" charset="2"/>
              <a:buChar char="ü"/>
            </a:pPr>
            <a:r>
              <a:rPr lang="en-GB" sz="2200" dirty="0">
                <a:solidFill>
                  <a:srgbClr val="2F5597"/>
                </a:solidFill>
              </a:rPr>
              <a:t>New spelling patterns </a:t>
            </a:r>
            <a:r>
              <a:rPr lang="mr-IN" sz="2200" dirty="0">
                <a:solidFill>
                  <a:srgbClr val="2F5597"/>
                </a:solidFill>
              </a:rPr>
              <a:t>–</a:t>
            </a:r>
            <a:r>
              <a:rPr lang="en-GB" sz="2200" dirty="0">
                <a:solidFill>
                  <a:srgbClr val="2F5597"/>
                </a:solidFill>
              </a:rPr>
              <a:t> </a:t>
            </a:r>
            <a:r>
              <a:rPr lang="en-GB" sz="2200" dirty="0" err="1">
                <a:solidFill>
                  <a:srgbClr val="2F5597"/>
                </a:solidFill>
              </a:rPr>
              <a:t>ei</a:t>
            </a:r>
            <a:r>
              <a:rPr lang="en-GB" sz="2200" dirty="0">
                <a:solidFill>
                  <a:srgbClr val="2F5597"/>
                </a:solidFill>
              </a:rPr>
              <a:t>, </a:t>
            </a:r>
            <a:r>
              <a:rPr lang="en-GB" sz="2200" dirty="0" err="1">
                <a:solidFill>
                  <a:srgbClr val="2F5597"/>
                </a:solidFill>
              </a:rPr>
              <a:t>eigh</a:t>
            </a:r>
            <a:r>
              <a:rPr lang="en-GB" sz="2200" dirty="0">
                <a:solidFill>
                  <a:srgbClr val="2F5597"/>
                </a:solidFill>
              </a:rPr>
              <a:t>, </a:t>
            </a:r>
            <a:r>
              <a:rPr lang="en-GB" sz="2200" dirty="0" err="1">
                <a:solidFill>
                  <a:srgbClr val="2F5597"/>
                </a:solidFill>
              </a:rPr>
              <a:t>ture</a:t>
            </a:r>
            <a:endParaRPr lang="en-GB" sz="2200" dirty="0">
              <a:solidFill>
                <a:srgbClr val="2F5597"/>
              </a:solidFill>
            </a:endParaRPr>
          </a:p>
          <a:p>
            <a:pPr>
              <a:buFont typeface="Wingdings" charset="2"/>
              <a:buChar char="ü"/>
            </a:pPr>
            <a:r>
              <a:rPr lang="en-GB" sz="2200" dirty="0">
                <a:solidFill>
                  <a:srgbClr val="2F5597"/>
                </a:solidFill>
              </a:rPr>
              <a:t>Silent letters </a:t>
            </a:r>
            <a:r>
              <a:rPr lang="mr-IN" sz="2200" dirty="0">
                <a:solidFill>
                  <a:srgbClr val="2F5597"/>
                </a:solidFill>
              </a:rPr>
              <a:t>–</a:t>
            </a:r>
            <a:r>
              <a:rPr lang="en-GB" sz="2200" dirty="0">
                <a:solidFill>
                  <a:srgbClr val="2F5597"/>
                </a:solidFill>
              </a:rPr>
              <a:t> b, c, h, k, w</a:t>
            </a:r>
          </a:p>
          <a:p>
            <a:pPr>
              <a:buFont typeface="Wingdings" charset="2"/>
              <a:buChar char="ü"/>
            </a:pPr>
            <a:r>
              <a:rPr lang="en-GB" sz="2200" dirty="0">
                <a:solidFill>
                  <a:srgbClr val="2F5597"/>
                </a:solidFill>
              </a:rPr>
              <a:t>Syllables</a:t>
            </a:r>
          </a:p>
          <a:p>
            <a:pPr>
              <a:buFont typeface="Wingdings" charset="2"/>
              <a:buChar char="ü"/>
            </a:pPr>
            <a:r>
              <a:rPr lang="en-GB" sz="2200" dirty="0">
                <a:solidFill>
                  <a:srgbClr val="2F5597"/>
                </a:solidFill>
              </a:rPr>
              <a:t>Identifying the short vowels</a:t>
            </a:r>
          </a:p>
          <a:p>
            <a:pPr>
              <a:buFont typeface="Wingdings" charset="2"/>
              <a:buChar char="ü"/>
            </a:pPr>
            <a:r>
              <a:rPr lang="en-GB" sz="2200" dirty="0">
                <a:solidFill>
                  <a:srgbClr val="2F5597"/>
                </a:solidFill>
              </a:rPr>
              <a:t>Spelling rules </a:t>
            </a:r>
            <a:r>
              <a:rPr lang="mr-IN" sz="2200" dirty="0">
                <a:solidFill>
                  <a:srgbClr val="2F5597"/>
                </a:solidFill>
              </a:rPr>
              <a:t>–</a:t>
            </a:r>
            <a:r>
              <a:rPr lang="en-GB" sz="2200" dirty="0">
                <a:solidFill>
                  <a:srgbClr val="2F5597"/>
                </a:solidFill>
              </a:rPr>
              <a:t> consonant doubling and adding suffixes</a:t>
            </a:r>
          </a:p>
          <a:p>
            <a:pPr>
              <a:buFont typeface="Wingdings" charset="2"/>
              <a:buChar char="ü"/>
            </a:pPr>
            <a:r>
              <a:rPr lang="en-GB" sz="2200" dirty="0">
                <a:solidFill>
                  <a:srgbClr val="2F5597"/>
                </a:solidFill>
              </a:rPr>
              <a:t>Tricky word </a:t>
            </a:r>
            <a:r>
              <a:rPr lang="en-GB" sz="2200" dirty="0" smtClean="0">
                <a:solidFill>
                  <a:srgbClr val="2F5597"/>
                </a:solidFill>
              </a:rPr>
              <a:t>families</a:t>
            </a:r>
            <a:endParaRPr lang="en-GB" sz="2200" dirty="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a:t>
            </a:r>
            <a:r>
              <a:rPr lang="en-GB" sz="2800" dirty="0"/>
              <a:t>2</a:t>
            </a:r>
            <a:r>
              <a:rPr lang="en-GB" sz="2800" dirty="0" smtClean="0"/>
              <a:t> Topics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5748519" y="1672339"/>
            <a:ext cx="4714621" cy="3637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en-GB" sz="2200" dirty="0">
                <a:solidFill>
                  <a:srgbClr val="2F5597"/>
                </a:solidFill>
              </a:rPr>
              <a:t>Further adjectives - possessive</a:t>
            </a:r>
            <a:endParaRPr lang="en-US" sz="2200" dirty="0">
              <a:solidFill>
                <a:srgbClr val="2F5597"/>
              </a:solidFill>
            </a:endParaRPr>
          </a:p>
          <a:p>
            <a:pPr>
              <a:buFont typeface="Wingdings" charset="2"/>
              <a:buChar char="ü"/>
            </a:pPr>
            <a:r>
              <a:rPr lang="en-GB" sz="2200" dirty="0" smtClean="0">
                <a:solidFill>
                  <a:srgbClr val="2F5597"/>
                </a:solidFill>
              </a:rPr>
              <a:t>Comparatives </a:t>
            </a:r>
            <a:r>
              <a:rPr lang="en-GB" sz="2200" dirty="0">
                <a:solidFill>
                  <a:srgbClr val="2F5597"/>
                </a:solidFill>
              </a:rPr>
              <a:t>and superlatives</a:t>
            </a:r>
          </a:p>
          <a:p>
            <a:pPr>
              <a:buFont typeface="Wingdings" charset="2"/>
              <a:buChar char="ü"/>
            </a:pPr>
            <a:r>
              <a:rPr lang="en-GB" sz="2200" dirty="0" smtClean="0">
                <a:solidFill>
                  <a:srgbClr val="2F5597"/>
                </a:solidFill>
              </a:rPr>
              <a:t>Prepositions</a:t>
            </a:r>
            <a:endParaRPr lang="en-GB" sz="2200" dirty="0">
              <a:solidFill>
                <a:srgbClr val="2F5597"/>
              </a:solidFill>
            </a:endParaRPr>
          </a:p>
          <a:p>
            <a:pPr>
              <a:buFont typeface="Wingdings" charset="2"/>
              <a:buChar char="ü"/>
            </a:pPr>
            <a:r>
              <a:rPr lang="en-GB" sz="2200" dirty="0">
                <a:solidFill>
                  <a:srgbClr val="2F5597"/>
                </a:solidFill>
              </a:rPr>
              <a:t>Conjunctions</a:t>
            </a:r>
          </a:p>
          <a:p>
            <a:pPr>
              <a:buFont typeface="Wingdings" charset="2"/>
              <a:buChar char="ü"/>
            </a:pPr>
            <a:r>
              <a:rPr lang="en-GB" sz="2200" dirty="0">
                <a:solidFill>
                  <a:srgbClr val="2F5597"/>
                </a:solidFill>
              </a:rPr>
              <a:t>Dictionary/thesaurus skills work</a:t>
            </a:r>
          </a:p>
          <a:p>
            <a:pPr>
              <a:buFont typeface="Wingdings" charset="2"/>
              <a:buChar char="ü"/>
            </a:pPr>
            <a:r>
              <a:rPr lang="en-GB" sz="2200" dirty="0">
                <a:solidFill>
                  <a:srgbClr val="2F5597"/>
                </a:solidFill>
              </a:rPr>
              <a:t>Punctuation</a:t>
            </a:r>
          </a:p>
          <a:p>
            <a:pPr>
              <a:buFont typeface="Wingdings" charset="2"/>
              <a:buChar char="ü"/>
            </a:pPr>
            <a:r>
              <a:rPr lang="en-GB" sz="2200" dirty="0">
                <a:solidFill>
                  <a:srgbClr val="2F5597"/>
                </a:solidFill>
              </a:rPr>
              <a:t>Exclamation marks</a:t>
            </a:r>
          </a:p>
          <a:p>
            <a:pPr>
              <a:buFont typeface="Wingdings" charset="2"/>
              <a:buChar char="ü"/>
            </a:pPr>
            <a:r>
              <a:rPr lang="en-GB" sz="2200" dirty="0">
                <a:solidFill>
                  <a:srgbClr val="2F5597"/>
                </a:solidFill>
              </a:rPr>
              <a:t>Apostrophes</a:t>
            </a:r>
          </a:p>
          <a:p>
            <a:pPr>
              <a:buFont typeface="Wingdings" charset="2"/>
              <a:buChar char="ü"/>
            </a:pPr>
            <a:r>
              <a:rPr lang="en-GB" sz="2200" dirty="0">
                <a:solidFill>
                  <a:srgbClr val="2F5597"/>
                </a:solidFill>
              </a:rPr>
              <a:t>Further sentence development</a:t>
            </a:r>
            <a:endParaRPr lang="en-US" sz="2200" dirty="0">
              <a:solidFill>
                <a:srgbClr val="2F5597"/>
              </a:solidFill>
            </a:endParaRPr>
          </a:p>
          <a:p>
            <a:pPr>
              <a:buFont typeface="Wingdings" charset="2"/>
              <a:buChar char="ü"/>
            </a:pPr>
            <a:endParaRPr lang="en-US" sz="2200" dirty="0" smtClean="0">
              <a:solidFill>
                <a:srgbClr val="2F5597"/>
              </a:solidFill>
            </a:endParaRPr>
          </a:p>
        </p:txBody>
      </p:sp>
    </p:spTree>
    <p:extLst>
      <p:ext uri="{BB962C8B-B14F-4D97-AF65-F5344CB8AC3E}">
        <p14:creationId xmlns:p14="http://schemas.microsoft.com/office/powerpoint/2010/main" val="2156740748"/>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18" y="1672339"/>
            <a:ext cx="4714621" cy="3870622"/>
          </a:xfrm>
        </p:spPr>
        <p:txBody>
          <a:bodyPr>
            <a:noAutofit/>
          </a:bodyPr>
          <a:lstStyle/>
          <a:p>
            <a:pPr>
              <a:buFont typeface="Wingdings" charset="2"/>
              <a:buChar char="ü"/>
            </a:pPr>
            <a:r>
              <a:rPr lang="en-US" sz="2200" dirty="0">
                <a:solidFill>
                  <a:srgbClr val="2F5597"/>
                </a:solidFill>
              </a:rPr>
              <a:t>Revision </a:t>
            </a:r>
            <a:r>
              <a:rPr lang="en-GB" sz="2200" dirty="0">
                <a:solidFill>
                  <a:srgbClr val="2F5597"/>
                </a:solidFill>
              </a:rPr>
              <a:t>of elements covered in Grammar </a:t>
            </a:r>
            <a:r>
              <a:rPr lang="en-GB" sz="2200" dirty="0" smtClean="0">
                <a:solidFill>
                  <a:srgbClr val="2F5597"/>
                </a:solidFill>
              </a:rPr>
              <a:t>1 &amp; 2</a:t>
            </a:r>
            <a:endParaRPr lang="en-GB" sz="2200" dirty="0">
              <a:solidFill>
                <a:srgbClr val="2F5597"/>
              </a:solidFill>
            </a:endParaRPr>
          </a:p>
          <a:p>
            <a:pPr>
              <a:buFont typeface="Wingdings" charset="2"/>
              <a:buChar char="ü"/>
            </a:pPr>
            <a:r>
              <a:rPr lang="en-GB" sz="2200" dirty="0">
                <a:solidFill>
                  <a:srgbClr val="2F5597"/>
                </a:solidFill>
              </a:rPr>
              <a:t>New spelling patterns </a:t>
            </a:r>
            <a:r>
              <a:rPr lang="mr-IN" sz="2200" dirty="0">
                <a:solidFill>
                  <a:srgbClr val="2F5597"/>
                </a:solidFill>
              </a:rPr>
              <a:t>–</a:t>
            </a:r>
            <a:r>
              <a:rPr lang="en-GB" sz="2200" dirty="0">
                <a:solidFill>
                  <a:srgbClr val="2F5597"/>
                </a:solidFill>
              </a:rPr>
              <a:t> </a:t>
            </a:r>
            <a:r>
              <a:rPr lang="en-GB" sz="2200" dirty="0" err="1" smtClean="0">
                <a:solidFill>
                  <a:srgbClr val="2F5597"/>
                </a:solidFill>
              </a:rPr>
              <a:t>tch</a:t>
            </a:r>
            <a:r>
              <a:rPr lang="en-GB" sz="2200" dirty="0" smtClean="0">
                <a:solidFill>
                  <a:srgbClr val="2F5597"/>
                </a:solidFill>
              </a:rPr>
              <a:t>; </a:t>
            </a:r>
            <a:r>
              <a:rPr lang="en-GB" sz="2200" dirty="0" err="1" smtClean="0">
                <a:solidFill>
                  <a:srgbClr val="2F5597"/>
                </a:solidFill>
              </a:rPr>
              <a:t>dge</a:t>
            </a:r>
            <a:r>
              <a:rPr lang="en-GB" sz="2200" dirty="0" smtClean="0">
                <a:solidFill>
                  <a:srgbClr val="2F5597"/>
                </a:solidFill>
              </a:rPr>
              <a:t>; </a:t>
            </a:r>
            <a:r>
              <a:rPr lang="en-GB" sz="2200" dirty="0" err="1" smtClean="0">
                <a:solidFill>
                  <a:srgbClr val="2F5597"/>
                </a:solidFill>
              </a:rPr>
              <a:t>ure</a:t>
            </a:r>
            <a:r>
              <a:rPr lang="en-GB" sz="2200" dirty="0" smtClean="0">
                <a:solidFill>
                  <a:srgbClr val="2F5597"/>
                </a:solidFill>
              </a:rPr>
              <a:t>; </a:t>
            </a:r>
            <a:r>
              <a:rPr lang="en-GB" sz="2200" dirty="0" err="1" smtClean="0">
                <a:solidFill>
                  <a:srgbClr val="2F5597"/>
                </a:solidFill>
              </a:rPr>
              <a:t>gn</a:t>
            </a:r>
            <a:r>
              <a:rPr lang="en-GB" sz="2200" dirty="0" smtClean="0">
                <a:solidFill>
                  <a:srgbClr val="2F5597"/>
                </a:solidFill>
              </a:rPr>
              <a:t>; </a:t>
            </a:r>
            <a:r>
              <a:rPr lang="en-GB" sz="2200" dirty="0" err="1" smtClean="0">
                <a:solidFill>
                  <a:srgbClr val="2F5597"/>
                </a:solidFill>
              </a:rPr>
              <a:t>gh</a:t>
            </a:r>
            <a:r>
              <a:rPr lang="en-GB" sz="2200" dirty="0" smtClean="0">
                <a:solidFill>
                  <a:srgbClr val="2F5597"/>
                </a:solidFill>
              </a:rPr>
              <a:t>; ex; n for /</a:t>
            </a:r>
            <a:r>
              <a:rPr lang="en-GB" sz="2200" dirty="0" err="1" smtClean="0">
                <a:solidFill>
                  <a:srgbClr val="2F5597"/>
                </a:solidFill>
              </a:rPr>
              <a:t>ng</a:t>
            </a:r>
            <a:r>
              <a:rPr lang="en-GB" sz="2200" dirty="0" smtClean="0">
                <a:solidFill>
                  <a:srgbClr val="2F5597"/>
                </a:solidFill>
              </a:rPr>
              <a:t>/; s, se and </a:t>
            </a:r>
            <a:r>
              <a:rPr lang="en-GB" sz="2200" dirty="0" err="1" smtClean="0">
                <a:solidFill>
                  <a:srgbClr val="2F5597"/>
                </a:solidFill>
              </a:rPr>
              <a:t>ze</a:t>
            </a:r>
            <a:r>
              <a:rPr lang="en-GB" sz="2200" dirty="0" smtClean="0">
                <a:solidFill>
                  <a:srgbClr val="2F5597"/>
                </a:solidFill>
              </a:rPr>
              <a:t> for /z/; a for /</a:t>
            </a:r>
            <a:r>
              <a:rPr lang="en-GB" sz="2200" dirty="0" err="1" smtClean="0">
                <a:solidFill>
                  <a:srgbClr val="2F5597"/>
                </a:solidFill>
              </a:rPr>
              <a:t>ar</a:t>
            </a:r>
            <a:r>
              <a:rPr lang="en-GB" sz="2200" dirty="0" smtClean="0">
                <a:solidFill>
                  <a:srgbClr val="2F5597"/>
                </a:solidFill>
              </a:rPr>
              <a:t>/; y for /</a:t>
            </a:r>
            <a:r>
              <a:rPr lang="en-GB" sz="2200" dirty="0" err="1" smtClean="0">
                <a:solidFill>
                  <a:srgbClr val="2F5597"/>
                </a:solidFill>
              </a:rPr>
              <a:t>i</a:t>
            </a:r>
            <a:r>
              <a:rPr lang="en-GB" sz="2200" dirty="0" smtClean="0">
                <a:solidFill>
                  <a:srgbClr val="2F5597"/>
                </a:solidFill>
              </a:rPr>
              <a:t>/; a for /o/; ere for /air; and </a:t>
            </a:r>
            <a:r>
              <a:rPr lang="en-GB" sz="2200" dirty="0" err="1" smtClean="0">
                <a:solidFill>
                  <a:srgbClr val="2F5597"/>
                </a:solidFill>
              </a:rPr>
              <a:t>eer</a:t>
            </a:r>
            <a:r>
              <a:rPr lang="en-GB" sz="2200" dirty="0" smtClean="0">
                <a:solidFill>
                  <a:srgbClr val="2F5597"/>
                </a:solidFill>
              </a:rPr>
              <a:t> and ere for /ear/</a:t>
            </a:r>
          </a:p>
          <a:p>
            <a:pPr>
              <a:buFont typeface="Wingdings" charset="2"/>
              <a:buChar char="ü"/>
            </a:pPr>
            <a:r>
              <a:rPr lang="en-GB" sz="2200" dirty="0" smtClean="0">
                <a:solidFill>
                  <a:srgbClr val="2F5597"/>
                </a:solidFill>
              </a:rPr>
              <a:t>Suffixes </a:t>
            </a:r>
            <a:r>
              <a:rPr lang="mr-IN" sz="2200" dirty="0" smtClean="0">
                <a:solidFill>
                  <a:srgbClr val="2F5597"/>
                </a:solidFill>
              </a:rPr>
              <a:t>–</a:t>
            </a:r>
            <a:r>
              <a:rPr lang="en-GB" sz="2200" dirty="0" smtClean="0">
                <a:solidFill>
                  <a:srgbClr val="2F5597"/>
                </a:solidFill>
              </a:rPr>
              <a:t> ‘less’, ‘able’ and ‘</a:t>
            </a:r>
            <a:r>
              <a:rPr lang="en-GB" sz="2200" dirty="0" err="1" smtClean="0">
                <a:solidFill>
                  <a:srgbClr val="2F5597"/>
                </a:solidFill>
              </a:rPr>
              <a:t>ful</a:t>
            </a:r>
            <a:r>
              <a:rPr lang="en-GB" sz="2200" dirty="0" smtClean="0">
                <a:solidFill>
                  <a:srgbClr val="2F5597"/>
                </a:solidFill>
              </a:rPr>
              <a:t>’</a:t>
            </a:r>
          </a:p>
          <a:p>
            <a:pPr>
              <a:buFont typeface="Wingdings" charset="2"/>
              <a:buChar char="ü"/>
            </a:pPr>
            <a:r>
              <a:rPr lang="en-GB" sz="2200" dirty="0" smtClean="0">
                <a:solidFill>
                  <a:srgbClr val="2F5597"/>
                </a:solidFill>
              </a:rPr>
              <a:t>Proper adjectives</a:t>
            </a:r>
          </a:p>
          <a:p>
            <a:pPr>
              <a:buFont typeface="Wingdings" charset="2"/>
              <a:buChar char="ü"/>
            </a:pPr>
            <a:r>
              <a:rPr lang="en-GB" sz="2200" dirty="0" smtClean="0">
                <a:solidFill>
                  <a:srgbClr val="2F5597"/>
                </a:solidFill>
              </a:rPr>
              <a:t>Nouns acting as </a:t>
            </a:r>
            <a:r>
              <a:rPr lang="en-GB" sz="2200" dirty="0" err="1" smtClean="0">
                <a:solidFill>
                  <a:srgbClr val="2F5597"/>
                </a:solidFill>
              </a:rPr>
              <a:t>adjectices</a:t>
            </a:r>
            <a:endParaRPr lang="en-GB" sz="2200" dirty="0" smtClean="0">
              <a:solidFill>
                <a:srgbClr val="2F5597"/>
              </a:solidFill>
            </a:endParaRPr>
          </a:p>
          <a:p>
            <a:pPr>
              <a:buFont typeface="Wingdings" charset="2"/>
              <a:buChar char="ü"/>
            </a:pPr>
            <a:r>
              <a:rPr lang="en-GB" sz="2200" dirty="0" smtClean="0">
                <a:solidFill>
                  <a:srgbClr val="2F5597"/>
                </a:solidFill>
              </a:rPr>
              <a:t>Collective nouns</a:t>
            </a:r>
            <a:endParaRPr lang="en-GB" sz="2200" dirty="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a:t>
            </a:r>
            <a:r>
              <a:rPr lang="en-GB" sz="2800" dirty="0" smtClean="0"/>
              <a:t>3 Topics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5748519" y="1672339"/>
            <a:ext cx="4714621" cy="3637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en-GB" sz="2200" dirty="0" smtClean="0">
                <a:solidFill>
                  <a:srgbClr val="2F5597"/>
                </a:solidFill>
              </a:rPr>
              <a:t>Pronouns </a:t>
            </a:r>
            <a:r>
              <a:rPr lang="mr-IN" sz="2200" dirty="0" smtClean="0">
                <a:solidFill>
                  <a:srgbClr val="2F5597"/>
                </a:solidFill>
              </a:rPr>
              <a:t>–</a:t>
            </a:r>
            <a:r>
              <a:rPr lang="en-GB" sz="2200" dirty="0" smtClean="0">
                <a:solidFill>
                  <a:srgbClr val="2F5597"/>
                </a:solidFill>
              </a:rPr>
              <a:t> possessive / subject and object</a:t>
            </a:r>
          </a:p>
          <a:p>
            <a:pPr>
              <a:buFont typeface="Wingdings" charset="2"/>
              <a:buChar char="ü"/>
            </a:pPr>
            <a:r>
              <a:rPr lang="en-GB" sz="2200" dirty="0" smtClean="0">
                <a:solidFill>
                  <a:srgbClr val="2F5597"/>
                </a:solidFill>
              </a:rPr>
              <a:t>The present participle and the continuous tenses</a:t>
            </a:r>
          </a:p>
          <a:p>
            <a:pPr>
              <a:buFont typeface="Wingdings" charset="2"/>
              <a:buChar char="ü"/>
            </a:pPr>
            <a:r>
              <a:rPr lang="en-GB" sz="2200" dirty="0" smtClean="0">
                <a:solidFill>
                  <a:srgbClr val="2F5597"/>
                </a:solidFill>
              </a:rPr>
              <a:t>Paragraphs</a:t>
            </a:r>
          </a:p>
          <a:p>
            <a:pPr>
              <a:buFont typeface="Wingdings" charset="2"/>
              <a:buChar char="ü"/>
            </a:pPr>
            <a:r>
              <a:rPr lang="en-GB" sz="2200" dirty="0" smtClean="0">
                <a:solidFill>
                  <a:srgbClr val="2F5597"/>
                </a:solidFill>
              </a:rPr>
              <a:t>Subject and object in a sentence</a:t>
            </a:r>
          </a:p>
          <a:p>
            <a:pPr>
              <a:buFont typeface="Wingdings" charset="2"/>
              <a:buChar char="ü"/>
            </a:pPr>
            <a:r>
              <a:rPr lang="en-GB" sz="2200" dirty="0" err="1" smtClean="0">
                <a:solidFill>
                  <a:srgbClr val="2F5597"/>
                </a:solidFill>
              </a:rPr>
              <a:t>Conjuctions</a:t>
            </a:r>
            <a:endParaRPr lang="en-GB" sz="2200" dirty="0" smtClean="0">
              <a:solidFill>
                <a:srgbClr val="2F5597"/>
              </a:solidFill>
            </a:endParaRPr>
          </a:p>
          <a:p>
            <a:pPr>
              <a:buFont typeface="Wingdings" charset="2"/>
              <a:buChar char="ü"/>
            </a:pPr>
            <a:r>
              <a:rPr lang="en-GB" sz="2200" dirty="0" smtClean="0">
                <a:solidFill>
                  <a:srgbClr val="2F5597"/>
                </a:solidFill>
              </a:rPr>
              <a:t>Questions and exclamations in speech</a:t>
            </a:r>
            <a:endParaRPr lang="en-US" sz="2200" dirty="0">
              <a:solidFill>
                <a:srgbClr val="2F5597"/>
              </a:solidFill>
            </a:endParaRPr>
          </a:p>
          <a:p>
            <a:pPr>
              <a:buFont typeface="Wingdings" charset="2"/>
              <a:buChar char="ü"/>
            </a:pPr>
            <a:endParaRPr lang="en-US" sz="2200" dirty="0" smtClean="0">
              <a:solidFill>
                <a:srgbClr val="2F5597"/>
              </a:solidFill>
            </a:endParaRPr>
          </a:p>
        </p:txBody>
      </p:sp>
      <p:pic>
        <p:nvPicPr>
          <p:cNvPr id="11" name="Picture 10" descr="JL833-The-Grammar-3-Handbook-LR-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60000">
            <a:off x="10657319" y="4467465"/>
            <a:ext cx="1210033" cy="1582613"/>
          </a:xfrm>
          <a:prstGeom prst="rect">
            <a:avLst/>
          </a:prstGeom>
          <a:ln>
            <a:solidFill>
              <a:schemeClr val="accent1"/>
            </a:solidFill>
          </a:ln>
          <a:effectLst>
            <a:glow rad="101600">
              <a:schemeClr val="bg1">
                <a:alpha val="75000"/>
              </a:schemeClr>
            </a:glow>
          </a:effectLst>
        </p:spPr>
      </p:pic>
      <p:pic>
        <p:nvPicPr>
          <p:cNvPr id="12" name="Picture 11" descr="JL062-Grammar-3-Teacher's-Book-LR-RGB.jpg"/>
          <p:cNvPicPr>
            <a:picLocks noChangeAspect="1"/>
          </p:cNvPicPr>
          <p:nvPr/>
        </p:nvPicPr>
        <p:blipFill rotWithShape="1">
          <a:blip r:embed="rId4" cstate="screen">
            <a:extLst>
              <a:ext uri="{28A0092B-C50C-407E-A947-70E740481C1C}">
                <a14:useLocalDpi xmlns:a14="http://schemas.microsoft.com/office/drawing/2010/main"/>
              </a:ext>
            </a:extLst>
          </a:blip>
          <a:srcRect b="-559"/>
          <a:stretch/>
        </p:blipFill>
        <p:spPr>
          <a:xfrm rot="216954">
            <a:off x="10754519" y="2404895"/>
            <a:ext cx="1092071" cy="1573322"/>
          </a:xfrm>
          <a:prstGeom prst="rect">
            <a:avLst/>
          </a:prstGeom>
          <a:ln>
            <a:solidFill>
              <a:schemeClr val="accent1"/>
            </a:solidFill>
          </a:ln>
          <a:effectLst>
            <a:glow rad="101600">
              <a:schemeClr val="bg1">
                <a:alpha val="75000"/>
              </a:schemeClr>
            </a:glow>
          </a:effectLst>
        </p:spPr>
      </p:pic>
      <p:pic>
        <p:nvPicPr>
          <p:cNvPr id="13" name="Picture 12" descr="Grammar-3-Pupil-Book---JL054---BE-Prec-Frontcov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4884">
            <a:off x="10725808" y="303909"/>
            <a:ext cx="1112269" cy="1573322"/>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4032086431"/>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18" y="1672339"/>
            <a:ext cx="4714621" cy="3870622"/>
          </a:xfrm>
        </p:spPr>
        <p:txBody>
          <a:bodyPr>
            <a:noAutofit/>
          </a:bodyPr>
          <a:lstStyle/>
          <a:p>
            <a:pPr>
              <a:buFont typeface="Wingdings" charset="2"/>
              <a:buChar char="ü"/>
            </a:pPr>
            <a:r>
              <a:rPr lang="en-US" sz="2200" dirty="0">
                <a:solidFill>
                  <a:srgbClr val="2F5597"/>
                </a:solidFill>
              </a:rPr>
              <a:t>Revision </a:t>
            </a:r>
            <a:r>
              <a:rPr lang="en-GB" sz="2200" dirty="0">
                <a:solidFill>
                  <a:srgbClr val="2F5597"/>
                </a:solidFill>
              </a:rPr>
              <a:t>of elements covered in Grammar </a:t>
            </a:r>
            <a:r>
              <a:rPr lang="en-GB" sz="2200" dirty="0" smtClean="0">
                <a:solidFill>
                  <a:srgbClr val="2F5597"/>
                </a:solidFill>
              </a:rPr>
              <a:t>1, 2 &amp; 3</a:t>
            </a:r>
            <a:endParaRPr lang="en-GB" sz="2200" dirty="0">
              <a:solidFill>
                <a:srgbClr val="2F5597"/>
              </a:solidFill>
            </a:endParaRPr>
          </a:p>
          <a:p>
            <a:pPr>
              <a:buFont typeface="Wingdings" charset="2"/>
              <a:buChar char="ü"/>
            </a:pPr>
            <a:r>
              <a:rPr lang="en-GB" sz="2200" dirty="0" smtClean="0">
                <a:solidFill>
                  <a:srgbClr val="2F5597"/>
                </a:solidFill>
              </a:rPr>
              <a:t>Nouns acting as concrete/abstract/possessives</a:t>
            </a:r>
          </a:p>
          <a:p>
            <a:pPr>
              <a:buFont typeface="Wingdings" charset="2"/>
              <a:buChar char="ü"/>
            </a:pPr>
            <a:r>
              <a:rPr lang="en-GB" sz="2200" dirty="0" smtClean="0">
                <a:solidFill>
                  <a:srgbClr val="2F5597"/>
                </a:solidFill>
              </a:rPr>
              <a:t>The present participle as an adjective</a:t>
            </a:r>
          </a:p>
          <a:p>
            <a:pPr>
              <a:buFont typeface="Wingdings" charset="2"/>
              <a:buChar char="ü"/>
            </a:pPr>
            <a:r>
              <a:rPr lang="en-GB" sz="2200" dirty="0" smtClean="0">
                <a:solidFill>
                  <a:srgbClr val="2F5597"/>
                </a:solidFill>
              </a:rPr>
              <a:t>Onomatopoeia</a:t>
            </a:r>
          </a:p>
          <a:p>
            <a:pPr>
              <a:buFont typeface="Wingdings" charset="2"/>
              <a:buChar char="ü"/>
            </a:pPr>
            <a:r>
              <a:rPr lang="en-GB" sz="2200" dirty="0" smtClean="0">
                <a:solidFill>
                  <a:srgbClr val="2F5597"/>
                </a:solidFill>
              </a:rPr>
              <a:t>Clauses / independent clauses</a:t>
            </a:r>
          </a:p>
          <a:p>
            <a:pPr>
              <a:buFont typeface="Wingdings" charset="2"/>
              <a:buChar char="ü"/>
            </a:pPr>
            <a:r>
              <a:rPr lang="en-GB" sz="2200" dirty="0" smtClean="0">
                <a:solidFill>
                  <a:srgbClr val="2F5597"/>
                </a:solidFill>
              </a:rPr>
              <a:t>Agreements</a:t>
            </a:r>
          </a:p>
          <a:p>
            <a:pPr>
              <a:buFont typeface="Wingdings" charset="2"/>
              <a:buChar char="ü"/>
            </a:pPr>
            <a:r>
              <a:rPr lang="en-GB" sz="2200" dirty="0" smtClean="0">
                <a:solidFill>
                  <a:srgbClr val="2F5597"/>
                </a:solidFill>
              </a:rPr>
              <a:t>Hyphens</a:t>
            </a:r>
            <a:endParaRPr lang="en-GB" sz="2200" dirty="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a:t>
            </a:r>
            <a:r>
              <a:rPr lang="en-GB" sz="2800" dirty="0"/>
              <a:t>4</a:t>
            </a:r>
            <a:r>
              <a:rPr lang="en-GB" sz="2800" dirty="0" smtClean="0"/>
              <a:t> Topics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5748519" y="1672339"/>
            <a:ext cx="4714621" cy="3637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en-GB" sz="2200" dirty="0" smtClean="0">
                <a:solidFill>
                  <a:srgbClr val="2F5597"/>
                </a:solidFill>
              </a:rPr>
              <a:t>Sentence writing </a:t>
            </a:r>
            <a:r>
              <a:rPr lang="mr-IN" sz="2200" dirty="0" smtClean="0">
                <a:solidFill>
                  <a:srgbClr val="2F5597"/>
                </a:solidFill>
              </a:rPr>
              <a:t>–</a:t>
            </a:r>
            <a:r>
              <a:rPr lang="en-GB" sz="2200" dirty="0" smtClean="0">
                <a:solidFill>
                  <a:srgbClr val="2F5597"/>
                </a:solidFill>
              </a:rPr>
              <a:t> statements and questions, compound sentences</a:t>
            </a:r>
          </a:p>
          <a:p>
            <a:pPr>
              <a:buFont typeface="Wingdings" charset="2"/>
              <a:buChar char="ü"/>
            </a:pPr>
            <a:r>
              <a:rPr lang="en-GB" sz="2200" dirty="0" smtClean="0">
                <a:solidFill>
                  <a:srgbClr val="2F5597"/>
                </a:solidFill>
              </a:rPr>
              <a:t>Parsing verbs</a:t>
            </a:r>
          </a:p>
          <a:p>
            <a:pPr>
              <a:buFont typeface="Wingdings" charset="2"/>
              <a:buChar char="ü"/>
            </a:pPr>
            <a:r>
              <a:rPr lang="en-GB" sz="2200" dirty="0" smtClean="0">
                <a:solidFill>
                  <a:srgbClr val="2F5597"/>
                </a:solidFill>
              </a:rPr>
              <a:t>Infinitives</a:t>
            </a:r>
          </a:p>
          <a:p>
            <a:pPr>
              <a:buFont typeface="Wingdings" charset="2"/>
              <a:buChar char="ü"/>
            </a:pPr>
            <a:r>
              <a:rPr lang="en-GB" sz="2200" dirty="0" smtClean="0">
                <a:solidFill>
                  <a:srgbClr val="2F5597"/>
                </a:solidFill>
              </a:rPr>
              <a:t>Antonyms and synonyms</a:t>
            </a:r>
          </a:p>
          <a:p>
            <a:pPr>
              <a:buFont typeface="Wingdings" charset="2"/>
              <a:buChar char="ü"/>
            </a:pPr>
            <a:r>
              <a:rPr lang="en-GB" sz="2200" dirty="0">
                <a:solidFill>
                  <a:srgbClr val="2F5597"/>
                </a:solidFill>
              </a:rPr>
              <a:t>H</a:t>
            </a:r>
            <a:r>
              <a:rPr lang="en-GB" sz="2200" dirty="0" smtClean="0">
                <a:solidFill>
                  <a:srgbClr val="2F5597"/>
                </a:solidFill>
              </a:rPr>
              <a:t>omophones</a:t>
            </a:r>
            <a:endParaRPr lang="en-US" sz="2200" dirty="0">
              <a:solidFill>
                <a:srgbClr val="2F5597"/>
              </a:solidFill>
            </a:endParaRPr>
          </a:p>
          <a:p>
            <a:pPr>
              <a:buFont typeface="Wingdings" charset="2"/>
              <a:buChar char="ü"/>
            </a:pPr>
            <a:endParaRPr lang="en-US" sz="2200" dirty="0" smtClean="0">
              <a:solidFill>
                <a:srgbClr val="2F5597"/>
              </a:solidFill>
            </a:endParaRPr>
          </a:p>
        </p:txBody>
      </p:sp>
      <p:pic>
        <p:nvPicPr>
          <p:cNvPr id="11" name="Picture 10" descr="JL945-The-Grammar-4-Handbook-LR-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60000">
            <a:off x="10657078" y="4450967"/>
            <a:ext cx="1210033" cy="1589450"/>
          </a:xfrm>
          <a:prstGeom prst="rect">
            <a:avLst/>
          </a:prstGeom>
          <a:ln>
            <a:solidFill>
              <a:schemeClr val="accent1"/>
            </a:solidFill>
          </a:ln>
          <a:effectLst>
            <a:glow rad="101600">
              <a:schemeClr val="bg1">
                <a:alpha val="75000"/>
              </a:schemeClr>
            </a:glow>
          </a:effectLst>
        </p:spPr>
      </p:pic>
      <p:pic>
        <p:nvPicPr>
          <p:cNvPr id="12" name="Picture 11" descr="JL178-Grammar-4-Teacher's-Book-LR-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6954">
            <a:off x="10749684" y="2399579"/>
            <a:ext cx="1122895" cy="1573322"/>
          </a:xfrm>
          <a:prstGeom prst="rect">
            <a:avLst/>
          </a:prstGeom>
          <a:ln>
            <a:solidFill>
              <a:schemeClr val="accent1"/>
            </a:solidFill>
          </a:ln>
          <a:effectLst>
            <a:glow rad="101600">
              <a:schemeClr val="bg1">
                <a:alpha val="75000"/>
              </a:schemeClr>
            </a:glow>
          </a:effectLst>
        </p:spPr>
      </p:pic>
      <p:pic>
        <p:nvPicPr>
          <p:cNvPr id="13" name="Picture 12" descr="Grammar-4-Pupil-Book---JL16X---BE-Prec-Frontcov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4884">
            <a:off x="10741268" y="314059"/>
            <a:ext cx="1112269" cy="1573322"/>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403289359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18" y="1672339"/>
            <a:ext cx="4714621" cy="3870622"/>
          </a:xfrm>
        </p:spPr>
        <p:txBody>
          <a:bodyPr>
            <a:noAutofit/>
          </a:bodyPr>
          <a:lstStyle/>
          <a:p>
            <a:pPr>
              <a:buFont typeface="Wingdings" charset="2"/>
              <a:buChar char="ü"/>
            </a:pPr>
            <a:r>
              <a:rPr lang="en-US" sz="2200" dirty="0">
                <a:solidFill>
                  <a:srgbClr val="2F5597"/>
                </a:solidFill>
              </a:rPr>
              <a:t>Revision </a:t>
            </a:r>
            <a:r>
              <a:rPr lang="en-GB" sz="2200" dirty="0">
                <a:solidFill>
                  <a:srgbClr val="2F5597"/>
                </a:solidFill>
              </a:rPr>
              <a:t>of elements covered in Grammar </a:t>
            </a:r>
            <a:r>
              <a:rPr lang="en-GB" sz="2200" dirty="0" smtClean="0">
                <a:solidFill>
                  <a:srgbClr val="2F5597"/>
                </a:solidFill>
              </a:rPr>
              <a:t>1, 2, 3 &amp; 4</a:t>
            </a:r>
          </a:p>
          <a:p>
            <a:pPr>
              <a:buFont typeface="Wingdings" charset="2"/>
              <a:buChar char="ü"/>
            </a:pPr>
            <a:r>
              <a:rPr lang="en-GB" sz="2200" dirty="0" smtClean="0">
                <a:solidFill>
                  <a:srgbClr val="2F5597"/>
                </a:solidFill>
              </a:rPr>
              <a:t>Sentence walls</a:t>
            </a:r>
          </a:p>
          <a:p>
            <a:pPr>
              <a:buFont typeface="Wingdings" charset="2"/>
              <a:buChar char="ü"/>
            </a:pPr>
            <a:r>
              <a:rPr lang="en-GB" sz="2200" dirty="0" smtClean="0">
                <a:solidFill>
                  <a:srgbClr val="2F5597"/>
                </a:solidFill>
              </a:rPr>
              <a:t>Simple and continuous tenses</a:t>
            </a:r>
          </a:p>
          <a:p>
            <a:pPr>
              <a:buFont typeface="Wingdings" charset="2"/>
              <a:buChar char="ü"/>
            </a:pPr>
            <a:r>
              <a:rPr lang="en-GB" sz="2200" dirty="0" smtClean="0">
                <a:solidFill>
                  <a:srgbClr val="2F5597"/>
                </a:solidFill>
              </a:rPr>
              <a:t>Contractions and the verb ‘to have’</a:t>
            </a:r>
          </a:p>
          <a:p>
            <a:pPr>
              <a:buFont typeface="Wingdings" charset="2"/>
              <a:buChar char="ü"/>
            </a:pPr>
            <a:r>
              <a:rPr lang="en-GB" sz="2200" dirty="0" smtClean="0">
                <a:solidFill>
                  <a:srgbClr val="2F5597"/>
                </a:solidFill>
              </a:rPr>
              <a:t>Adverb placement in sentences</a:t>
            </a:r>
          </a:p>
          <a:p>
            <a:pPr>
              <a:buFont typeface="Wingdings" charset="2"/>
              <a:buChar char="ü"/>
            </a:pPr>
            <a:r>
              <a:rPr lang="en-GB" sz="2200" dirty="0" smtClean="0">
                <a:solidFill>
                  <a:srgbClr val="2F5597"/>
                </a:solidFill>
              </a:rPr>
              <a:t>Proofreading</a:t>
            </a:r>
          </a:p>
          <a:p>
            <a:pPr>
              <a:buFont typeface="Wingdings" charset="2"/>
              <a:buChar char="ü"/>
            </a:pPr>
            <a:r>
              <a:rPr lang="en-GB" sz="2200" dirty="0" smtClean="0">
                <a:solidFill>
                  <a:srgbClr val="2F5597"/>
                </a:solidFill>
              </a:rPr>
              <a:t>Prepositional phrases</a:t>
            </a:r>
          </a:p>
          <a:p>
            <a:pPr>
              <a:buFont typeface="Wingdings" charset="2"/>
              <a:buChar char="ü"/>
            </a:pPr>
            <a:r>
              <a:rPr lang="en-GB" sz="2200" dirty="0" smtClean="0">
                <a:solidFill>
                  <a:srgbClr val="2F5597"/>
                </a:solidFill>
              </a:rPr>
              <a:t>Compound subjects and objects</a:t>
            </a:r>
            <a:endParaRPr lang="en-GB" sz="2200" dirty="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a:t>
            </a:r>
            <a:r>
              <a:rPr lang="en-GB" sz="2800" dirty="0" smtClean="0"/>
              <a:t>5 Topics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5748519" y="1672339"/>
            <a:ext cx="4714621" cy="3637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en-GB" sz="2200" dirty="0" smtClean="0">
                <a:solidFill>
                  <a:srgbClr val="2F5597"/>
                </a:solidFill>
              </a:rPr>
              <a:t>Transitive and intransitive verbs</a:t>
            </a:r>
          </a:p>
          <a:p>
            <a:pPr>
              <a:buFont typeface="Wingdings" charset="2"/>
              <a:buChar char="ü"/>
            </a:pPr>
            <a:r>
              <a:rPr lang="en-GB" sz="2200" dirty="0" smtClean="0">
                <a:solidFill>
                  <a:srgbClr val="2F5597"/>
                </a:solidFill>
              </a:rPr>
              <a:t>The order of adjectives</a:t>
            </a:r>
          </a:p>
          <a:p>
            <a:pPr>
              <a:buFont typeface="Wingdings" charset="2"/>
              <a:buChar char="ü"/>
            </a:pPr>
            <a:r>
              <a:rPr lang="en-GB" sz="2200" dirty="0" smtClean="0">
                <a:solidFill>
                  <a:srgbClr val="2F5597"/>
                </a:solidFill>
              </a:rPr>
              <a:t>Adverbs of manner, degree &amp; place, time &amp; frequency</a:t>
            </a:r>
          </a:p>
          <a:p>
            <a:pPr>
              <a:buFont typeface="Wingdings" charset="2"/>
              <a:buChar char="ü"/>
            </a:pPr>
            <a:r>
              <a:rPr lang="en-GB" sz="2200" dirty="0" smtClean="0">
                <a:solidFill>
                  <a:srgbClr val="2F5597"/>
                </a:solidFill>
              </a:rPr>
              <a:t>Irregular plurals</a:t>
            </a:r>
          </a:p>
          <a:p>
            <a:pPr>
              <a:buFont typeface="Wingdings" charset="2"/>
              <a:buChar char="ü"/>
            </a:pPr>
            <a:r>
              <a:rPr lang="en-GB" sz="2200" dirty="0" smtClean="0">
                <a:solidFill>
                  <a:srgbClr val="2F5597"/>
                </a:solidFill>
              </a:rPr>
              <a:t>Parenthesis</a:t>
            </a:r>
          </a:p>
          <a:p>
            <a:pPr>
              <a:buFont typeface="Wingdings" charset="2"/>
              <a:buChar char="ü"/>
            </a:pPr>
            <a:r>
              <a:rPr lang="en-GB" sz="2200" dirty="0" smtClean="0">
                <a:solidFill>
                  <a:srgbClr val="2F5597"/>
                </a:solidFill>
              </a:rPr>
              <a:t>Homophones</a:t>
            </a:r>
          </a:p>
          <a:p>
            <a:pPr>
              <a:buFont typeface="Wingdings" charset="2"/>
              <a:buChar char="ü"/>
            </a:pPr>
            <a:r>
              <a:rPr lang="en-GB" sz="2200" dirty="0" smtClean="0">
                <a:solidFill>
                  <a:srgbClr val="2F5597"/>
                </a:solidFill>
              </a:rPr>
              <a:t>Antonyms and synonyms</a:t>
            </a:r>
            <a:endParaRPr lang="en-US" sz="2200" dirty="0">
              <a:solidFill>
                <a:srgbClr val="2F5597"/>
              </a:solidFill>
            </a:endParaRPr>
          </a:p>
          <a:p>
            <a:pPr>
              <a:buFont typeface="Wingdings" charset="2"/>
              <a:buChar char="ü"/>
            </a:pPr>
            <a:endParaRPr lang="en-US" sz="2200" dirty="0" smtClean="0">
              <a:solidFill>
                <a:srgbClr val="2F5597"/>
              </a:solidFill>
            </a:endParaRPr>
          </a:p>
        </p:txBody>
      </p:sp>
      <p:pic>
        <p:nvPicPr>
          <p:cNvPr id="11" name="Picture 10" descr="JL089-The-Grammar-5-Handbook-LR-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60000">
            <a:off x="10656959" y="4447553"/>
            <a:ext cx="1210033" cy="1592868"/>
          </a:xfrm>
          <a:prstGeom prst="rect">
            <a:avLst/>
          </a:prstGeom>
          <a:ln>
            <a:solidFill>
              <a:schemeClr val="accent1"/>
            </a:solidFill>
          </a:ln>
          <a:effectLst>
            <a:glow rad="101600">
              <a:schemeClr val="bg1">
                <a:alpha val="75000"/>
              </a:schemeClr>
            </a:glow>
          </a:effectLst>
        </p:spPr>
      </p:pic>
      <p:pic>
        <p:nvPicPr>
          <p:cNvPr id="12" name="Picture 11" descr="JL852-Grammar-5-Teacher's-Book-LR-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6954">
            <a:off x="10753956" y="2399425"/>
            <a:ext cx="1118323" cy="1582711"/>
          </a:xfrm>
          <a:prstGeom prst="rect">
            <a:avLst/>
          </a:prstGeom>
          <a:ln>
            <a:solidFill>
              <a:schemeClr val="accent1"/>
            </a:solidFill>
          </a:ln>
          <a:effectLst>
            <a:glow rad="101600">
              <a:schemeClr val="bg1">
                <a:alpha val="75000"/>
              </a:schemeClr>
            </a:glow>
          </a:effectLst>
        </p:spPr>
      </p:pic>
      <p:pic>
        <p:nvPicPr>
          <p:cNvPr id="13" name="Picture 12" descr="Grammar-5-Pupil-Book---JL828---BE-Prec-Frontcov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94884">
            <a:off x="10741268" y="314059"/>
            <a:ext cx="1112269" cy="1573322"/>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1568510635"/>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18" y="1672339"/>
            <a:ext cx="4714621" cy="3870622"/>
          </a:xfrm>
        </p:spPr>
        <p:txBody>
          <a:bodyPr>
            <a:noAutofit/>
          </a:bodyPr>
          <a:lstStyle/>
          <a:p>
            <a:pPr>
              <a:buFont typeface="Wingdings" charset="2"/>
              <a:buChar char="ü"/>
            </a:pPr>
            <a:r>
              <a:rPr lang="en-US" sz="2200" dirty="0">
                <a:solidFill>
                  <a:srgbClr val="2F5597"/>
                </a:solidFill>
              </a:rPr>
              <a:t>Revision </a:t>
            </a:r>
            <a:r>
              <a:rPr lang="en-GB" sz="2200" dirty="0">
                <a:solidFill>
                  <a:srgbClr val="2F5597"/>
                </a:solidFill>
              </a:rPr>
              <a:t>of elements covered in Grammar </a:t>
            </a:r>
            <a:r>
              <a:rPr lang="en-GB" sz="2200" dirty="0" smtClean="0">
                <a:solidFill>
                  <a:srgbClr val="2F5597"/>
                </a:solidFill>
              </a:rPr>
              <a:t>1, 2, 3, 4 &amp; 5</a:t>
            </a:r>
          </a:p>
          <a:p>
            <a:pPr>
              <a:buFont typeface="Wingdings" charset="2"/>
              <a:buChar char="ü"/>
            </a:pPr>
            <a:r>
              <a:rPr lang="en-GB" sz="2200" dirty="0" smtClean="0">
                <a:solidFill>
                  <a:srgbClr val="2F5597"/>
                </a:solidFill>
              </a:rPr>
              <a:t>Prefixes and suffixes, and in particular numerical</a:t>
            </a:r>
          </a:p>
          <a:p>
            <a:pPr>
              <a:buFont typeface="Wingdings" charset="2"/>
              <a:buChar char="ü"/>
            </a:pPr>
            <a:r>
              <a:rPr lang="en-GB" sz="2200" dirty="0" smtClean="0">
                <a:solidFill>
                  <a:srgbClr val="2F5597"/>
                </a:solidFill>
              </a:rPr>
              <a:t>More alternatives, they, great, ballet, fete, straight for /</a:t>
            </a:r>
            <a:r>
              <a:rPr lang="en-GB" sz="2200" dirty="0" err="1" smtClean="0">
                <a:solidFill>
                  <a:srgbClr val="2F5597"/>
                </a:solidFill>
              </a:rPr>
              <a:t>ai</a:t>
            </a:r>
            <a:r>
              <a:rPr lang="en-GB" sz="2200" dirty="0" smtClean="0">
                <a:solidFill>
                  <a:srgbClr val="2F5597"/>
                </a:solidFill>
              </a:rPr>
              <a:t>/</a:t>
            </a:r>
          </a:p>
          <a:p>
            <a:pPr>
              <a:buFont typeface="Wingdings" charset="2"/>
              <a:buChar char="ü"/>
            </a:pPr>
            <a:r>
              <a:rPr lang="en-GB" sz="2200" dirty="0" smtClean="0">
                <a:solidFill>
                  <a:srgbClr val="2F5597"/>
                </a:solidFill>
              </a:rPr>
              <a:t>New spelling patterns/rules: </a:t>
            </a:r>
            <a:r>
              <a:rPr lang="en-GB" sz="2200" dirty="0" err="1" smtClean="0">
                <a:solidFill>
                  <a:srgbClr val="2F5597"/>
                </a:solidFill>
              </a:rPr>
              <a:t>ough</a:t>
            </a:r>
            <a:endParaRPr lang="en-GB" sz="2200" dirty="0" smtClean="0">
              <a:solidFill>
                <a:srgbClr val="2F5597"/>
              </a:solidFill>
            </a:endParaRPr>
          </a:p>
          <a:p>
            <a:pPr>
              <a:buFont typeface="Wingdings" charset="2"/>
              <a:buChar char="ü"/>
            </a:pPr>
            <a:r>
              <a:rPr lang="en-GB" sz="2200" dirty="0" smtClean="0">
                <a:solidFill>
                  <a:srgbClr val="2F5597"/>
                </a:solidFill>
              </a:rPr>
              <a:t>Silent letters: </a:t>
            </a:r>
            <a:r>
              <a:rPr lang="en-GB" sz="2200" dirty="0" err="1" smtClean="0">
                <a:solidFill>
                  <a:srgbClr val="2F5597"/>
                </a:solidFill>
              </a:rPr>
              <a:t>bt</a:t>
            </a:r>
            <a:r>
              <a:rPr lang="en-GB" sz="2200" dirty="0" smtClean="0">
                <a:solidFill>
                  <a:srgbClr val="2F5597"/>
                </a:solidFill>
              </a:rPr>
              <a:t>, </a:t>
            </a:r>
            <a:r>
              <a:rPr lang="en-GB" sz="2200" dirty="0" err="1" smtClean="0">
                <a:solidFill>
                  <a:srgbClr val="2F5597"/>
                </a:solidFill>
              </a:rPr>
              <a:t>te</a:t>
            </a:r>
            <a:r>
              <a:rPr lang="en-GB" sz="2200" dirty="0" smtClean="0">
                <a:solidFill>
                  <a:srgbClr val="2F5597"/>
                </a:solidFill>
              </a:rPr>
              <a:t>, </a:t>
            </a:r>
            <a:r>
              <a:rPr lang="en-GB" sz="2200" dirty="0" err="1" smtClean="0">
                <a:solidFill>
                  <a:srgbClr val="2F5597"/>
                </a:solidFill>
              </a:rPr>
              <a:t>th</a:t>
            </a:r>
            <a:endParaRPr lang="en-GB" sz="2200" dirty="0" smtClean="0">
              <a:solidFill>
                <a:srgbClr val="2F5597"/>
              </a:solidFill>
            </a:endParaRPr>
          </a:p>
          <a:p>
            <a:pPr>
              <a:buFont typeface="Wingdings" charset="2"/>
              <a:buChar char="ü"/>
            </a:pPr>
            <a:r>
              <a:rPr lang="en-GB" sz="2200" dirty="0" smtClean="0">
                <a:solidFill>
                  <a:srgbClr val="2F5597"/>
                </a:solidFill>
              </a:rPr>
              <a:t>Schwas </a:t>
            </a:r>
            <a:r>
              <a:rPr lang="mr-IN" sz="2200" dirty="0" smtClean="0">
                <a:solidFill>
                  <a:srgbClr val="2F5597"/>
                </a:solidFill>
              </a:rPr>
              <a:t>–</a:t>
            </a:r>
            <a:r>
              <a:rPr lang="en-GB" sz="2200" dirty="0" err="1" smtClean="0">
                <a:solidFill>
                  <a:srgbClr val="2F5597"/>
                </a:solidFill>
              </a:rPr>
              <a:t>ity</a:t>
            </a:r>
            <a:r>
              <a:rPr lang="en-GB" sz="2200" dirty="0" smtClean="0">
                <a:solidFill>
                  <a:srgbClr val="2F5597"/>
                </a:solidFill>
              </a:rPr>
              <a:t> &amp; -</a:t>
            </a:r>
            <a:r>
              <a:rPr lang="en-GB" sz="2200" dirty="0" err="1" smtClean="0">
                <a:solidFill>
                  <a:srgbClr val="2F5597"/>
                </a:solidFill>
              </a:rPr>
              <a:t>ety</a:t>
            </a:r>
            <a:endParaRPr lang="en-GB" sz="2200" dirty="0" smtClean="0">
              <a:solidFill>
                <a:srgbClr val="2F5597"/>
              </a:solidFill>
            </a:endParaRPr>
          </a:p>
          <a:p>
            <a:pPr>
              <a:buFont typeface="Wingdings" charset="2"/>
              <a:buChar char="ü"/>
            </a:pPr>
            <a:r>
              <a:rPr lang="en-GB" sz="2200" dirty="0" smtClean="0">
                <a:solidFill>
                  <a:srgbClr val="2F5597"/>
                </a:solidFill>
              </a:rPr>
              <a:t>Definite and indefinite articles</a:t>
            </a:r>
            <a:endParaRPr lang="en-GB" sz="2200" dirty="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a:t>
            </a:r>
            <a:r>
              <a:rPr lang="en-GB" sz="2800" dirty="0"/>
              <a:t>6</a:t>
            </a:r>
            <a:r>
              <a:rPr lang="en-GB" sz="2800" dirty="0" smtClean="0"/>
              <a:t> Topics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5748519" y="1672339"/>
            <a:ext cx="4714621" cy="3637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en-GB" sz="2200" dirty="0" smtClean="0">
                <a:solidFill>
                  <a:srgbClr val="2F5597"/>
                </a:solidFill>
              </a:rPr>
              <a:t>New parts of speech: countable and uncountable nouns, gerunds and modal </a:t>
            </a:r>
            <a:r>
              <a:rPr lang="en-GB" sz="2200" dirty="0" err="1" smtClean="0">
                <a:solidFill>
                  <a:srgbClr val="2F5597"/>
                </a:solidFill>
              </a:rPr>
              <a:t>verbals</a:t>
            </a:r>
            <a:r>
              <a:rPr lang="en-GB" sz="2200" dirty="0" smtClean="0">
                <a:solidFill>
                  <a:srgbClr val="2F5597"/>
                </a:solidFill>
              </a:rPr>
              <a:t>, and imperatives</a:t>
            </a:r>
          </a:p>
          <a:p>
            <a:pPr>
              <a:buFont typeface="Wingdings" charset="2"/>
              <a:buChar char="ü"/>
            </a:pPr>
            <a:r>
              <a:rPr lang="en-GB" sz="2200" dirty="0" smtClean="0">
                <a:solidFill>
                  <a:srgbClr val="2F5597"/>
                </a:solidFill>
              </a:rPr>
              <a:t>Using semi colons and colons, using a comma after a fronted adverbial</a:t>
            </a:r>
          </a:p>
          <a:p>
            <a:pPr>
              <a:buFont typeface="Wingdings" charset="2"/>
              <a:buChar char="ü"/>
            </a:pPr>
            <a:r>
              <a:rPr lang="en-GB" sz="2200" dirty="0" smtClean="0">
                <a:solidFill>
                  <a:srgbClr val="2F5597"/>
                </a:solidFill>
              </a:rPr>
              <a:t>Sentence structure, indirect objects, subject complements and passive agents</a:t>
            </a:r>
          </a:p>
          <a:p>
            <a:pPr>
              <a:buFont typeface="Wingdings" charset="2"/>
              <a:buChar char="ü"/>
            </a:pPr>
            <a:r>
              <a:rPr lang="en-GB" sz="2200" dirty="0" smtClean="0">
                <a:solidFill>
                  <a:srgbClr val="2F5597"/>
                </a:solidFill>
              </a:rPr>
              <a:t>Alliteration, idioms, formal/informal writing</a:t>
            </a:r>
            <a:endParaRPr lang="en-US" sz="2200" dirty="0">
              <a:solidFill>
                <a:srgbClr val="2F5597"/>
              </a:solidFill>
            </a:endParaRPr>
          </a:p>
          <a:p>
            <a:pPr>
              <a:buFont typeface="Wingdings" charset="2"/>
              <a:buChar char="ü"/>
            </a:pPr>
            <a:endParaRPr lang="en-US" sz="2200" dirty="0" smtClean="0">
              <a:solidFill>
                <a:srgbClr val="2F5597"/>
              </a:solidFill>
            </a:endParaRPr>
          </a:p>
        </p:txBody>
      </p:sp>
      <p:pic>
        <p:nvPicPr>
          <p:cNvPr id="11" name="Picture 10" descr="JL720-The-Grammar-6-Handbook-LR-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60000">
            <a:off x="10707304" y="4450109"/>
            <a:ext cx="1159654" cy="1592068"/>
          </a:xfrm>
          <a:prstGeom prst="rect">
            <a:avLst/>
          </a:prstGeom>
          <a:ln>
            <a:solidFill>
              <a:schemeClr val="accent1"/>
            </a:solidFill>
          </a:ln>
          <a:effectLst>
            <a:glow rad="101600">
              <a:schemeClr val="bg1">
                <a:alpha val="75000"/>
              </a:schemeClr>
            </a:glow>
          </a:effectLst>
        </p:spPr>
      </p:pic>
      <p:pic>
        <p:nvPicPr>
          <p:cNvPr id="12" name="Picture 11" descr="Grammar-6-Pupil-Book---JL131---BE-Prec-Front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4884">
            <a:off x="10741268" y="314059"/>
            <a:ext cx="1112269" cy="1573322"/>
          </a:xfrm>
          <a:prstGeom prst="rect">
            <a:avLst/>
          </a:prstGeom>
          <a:ln>
            <a:solidFill>
              <a:schemeClr val="accent1"/>
            </a:solidFill>
          </a:ln>
          <a:effectLst>
            <a:glow rad="101600">
              <a:schemeClr val="bg1">
                <a:alpha val="75000"/>
              </a:schemeClr>
            </a:glow>
          </a:effectLst>
        </p:spPr>
      </p:pic>
      <p:pic>
        <p:nvPicPr>
          <p:cNvPr id="13" name="Picture 12" descr="JL14X-Grammar-6-Teach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6954">
            <a:off x="10761353" y="2399210"/>
            <a:ext cx="1111215" cy="1573322"/>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139877799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smtClean="0"/>
              <a:t>Spelling Progression</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19049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1</a:t>
            </a:r>
          </a:p>
        </p:txBody>
      </p:sp>
      <p:sp>
        <p:nvSpPr>
          <p:cNvPr id="11" name="Content Placeholder 2"/>
          <p:cNvSpPr txBox="1">
            <a:spLocks/>
          </p:cNvSpPr>
          <p:nvPr/>
        </p:nvSpPr>
        <p:spPr>
          <a:xfrm>
            <a:off x="964365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2</a:t>
            </a:r>
          </a:p>
        </p:txBody>
      </p:sp>
      <p:pic>
        <p:nvPicPr>
          <p:cNvPr id="12" name="Picture 11" descr="Spelling - Grammar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0981" y="1505093"/>
            <a:ext cx="3073741" cy="4338676"/>
          </a:xfrm>
          <a:prstGeom prst="rect">
            <a:avLst/>
          </a:prstGeom>
          <a:ln>
            <a:solidFill>
              <a:schemeClr val="accent1"/>
            </a:solidFill>
          </a:ln>
          <a:effectLst>
            <a:glow rad="101600">
              <a:schemeClr val="bg1">
                <a:alpha val="75000"/>
              </a:schemeClr>
            </a:glow>
          </a:effectLst>
        </p:spPr>
      </p:pic>
      <p:pic>
        <p:nvPicPr>
          <p:cNvPr id="13" name="Picture 12" descr="Spelling - Grammar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5625" y="1505093"/>
            <a:ext cx="3073741" cy="4338676"/>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3214476404"/>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pelling - Grammar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0981" y="1505093"/>
            <a:ext cx="3073741" cy="4338676"/>
          </a:xfrm>
          <a:prstGeom prst="rect">
            <a:avLst/>
          </a:prstGeom>
          <a:ln>
            <a:solidFill>
              <a:schemeClr val="accent1"/>
            </a:solidFill>
          </a:ln>
          <a:effectLst>
            <a:glow rad="101600">
              <a:schemeClr val="bg1">
                <a:alpha val="75000"/>
              </a:schemeClr>
            </a:glow>
          </a:effectLst>
        </p:spPr>
      </p:pic>
      <p:pic>
        <p:nvPicPr>
          <p:cNvPr id="17" name="Picture 16" descr="Spelling - Grammar 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061" y="1505093"/>
            <a:ext cx="3048868" cy="4338677"/>
          </a:xfrm>
          <a:prstGeom prst="rect">
            <a:avLst/>
          </a:prstGeom>
          <a:ln>
            <a:solidFill>
              <a:schemeClr val="accent1"/>
            </a:solidFill>
          </a:ln>
          <a:effectLst>
            <a:glow rad="101600">
              <a:schemeClr val="bg1">
                <a:alpha val="75000"/>
              </a:schemeClr>
            </a:glow>
          </a:effectLst>
        </p:spPr>
      </p:pic>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smtClean="0"/>
              <a:t>Spelling Progression</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19049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3</a:t>
            </a:r>
          </a:p>
        </p:txBody>
      </p:sp>
      <p:sp>
        <p:nvSpPr>
          <p:cNvPr id="11" name="Content Placeholder 2"/>
          <p:cNvSpPr txBox="1">
            <a:spLocks/>
          </p:cNvSpPr>
          <p:nvPr/>
        </p:nvSpPr>
        <p:spPr>
          <a:xfrm>
            <a:off x="964365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4</a:t>
            </a:r>
          </a:p>
        </p:txBody>
      </p:sp>
    </p:spTree>
    <p:extLst>
      <p:ext uri="{BB962C8B-B14F-4D97-AF65-F5344CB8AC3E}">
        <p14:creationId xmlns:p14="http://schemas.microsoft.com/office/powerpoint/2010/main" val="1929285053"/>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4743408"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An integrated programme that grows with the children</a:t>
            </a:r>
            <a:endParaRPr lang="en-US" sz="2800" dirty="0"/>
          </a:p>
        </p:txBody>
      </p:sp>
      <p:sp>
        <p:nvSpPr>
          <p:cNvPr id="5" name="Rectangle 4">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7043" y="1579885"/>
            <a:ext cx="9867202" cy="3954005"/>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2858505" y="2805381"/>
            <a:ext cx="8177070" cy="1422191"/>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b="1" dirty="0" smtClean="0">
                <a:solidFill>
                  <a:schemeClr val="tx1">
                    <a:alpha val="70000"/>
                  </a:schemeClr>
                </a:solidFill>
                <a:effectLst/>
              </a:rPr>
              <a:t>Grammar, Spelling and Punctuation</a:t>
            </a:r>
            <a:endParaRPr lang="en-US" b="1" dirty="0">
              <a:solidFill>
                <a:schemeClr val="tx1">
                  <a:alpha val="70000"/>
                </a:schemeClr>
              </a:solidFill>
              <a:effectLst/>
            </a:endParaRPr>
          </a:p>
        </p:txBody>
      </p:sp>
      <p:sp>
        <p:nvSpPr>
          <p:cNvPr id="10" name="Title 1"/>
          <p:cNvSpPr txBox="1">
            <a:spLocks/>
          </p:cNvSpPr>
          <p:nvPr/>
        </p:nvSpPr>
        <p:spPr>
          <a:xfrm>
            <a:off x="1991718" y="4118722"/>
            <a:ext cx="3608882" cy="1336771"/>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b="1" dirty="0" smtClean="0">
                <a:solidFill>
                  <a:srgbClr val="800000">
                    <a:alpha val="70000"/>
                  </a:srgbClr>
                </a:solidFill>
                <a:effectLst/>
              </a:rPr>
              <a:t>Jolly Phonics Readers</a:t>
            </a:r>
            <a:endParaRPr lang="en-US" b="1" dirty="0">
              <a:solidFill>
                <a:srgbClr val="800000">
                  <a:alpha val="70000"/>
                </a:srgbClr>
              </a:solidFill>
              <a:effectLst/>
            </a:endParaRPr>
          </a:p>
        </p:txBody>
      </p:sp>
      <p:sp>
        <p:nvSpPr>
          <p:cNvPr id="11" name="Title 1"/>
          <p:cNvSpPr txBox="1">
            <a:spLocks/>
          </p:cNvSpPr>
          <p:nvPr/>
        </p:nvSpPr>
        <p:spPr>
          <a:xfrm>
            <a:off x="1417044" y="2801069"/>
            <a:ext cx="1441462" cy="142650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b="1" dirty="0" smtClean="0">
                <a:solidFill>
                  <a:srgbClr val="800000">
                    <a:alpha val="70000"/>
                  </a:srgbClr>
                </a:solidFill>
                <a:effectLst/>
              </a:rPr>
              <a:t>Phonics</a:t>
            </a:r>
            <a:endParaRPr lang="en-GB" sz="1800" b="1" dirty="0" smtClean="0">
              <a:solidFill>
                <a:srgbClr val="800000">
                  <a:alpha val="70000"/>
                </a:srgbClr>
              </a:solidFill>
              <a:effectLst/>
            </a:endParaRPr>
          </a:p>
        </p:txBody>
      </p:sp>
      <p:grpSp>
        <p:nvGrpSpPr>
          <p:cNvPr id="23" name="Group 22"/>
          <p:cNvGrpSpPr/>
          <p:nvPr/>
        </p:nvGrpSpPr>
        <p:grpSpPr>
          <a:xfrm>
            <a:off x="1506691" y="1565546"/>
            <a:ext cx="1255296" cy="1210699"/>
            <a:chOff x="1561117" y="1647185"/>
            <a:chExt cx="1255296" cy="1210699"/>
          </a:xfrm>
        </p:grpSpPr>
        <p:sp>
          <p:nvSpPr>
            <p:cNvPr id="13" name="Title 1"/>
            <p:cNvSpPr txBox="1">
              <a:spLocks/>
            </p:cNvSpPr>
            <p:nvPr/>
          </p:nvSpPr>
          <p:spPr>
            <a:xfrm>
              <a:off x="1561117" y="1647185"/>
              <a:ext cx="1255296" cy="103475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3200" baseline="-9000" dirty="0" smtClean="0">
                  <a:solidFill>
                    <a:schemeClr val="tx2">
                      <a:lumMod val="50000"/>
                      <a:alpha val="60000"/>
                    </a:schemeClr>
                  </a:solidFill>
                  <a:effectLst/>
                </a:rPr>
                <a:t>ages</a:t>
              </a:r>
              <a:endParaRPr lang="en-GB" sz="4500" baseline="-9000" dirty="0" smtClean="0">
                <a:solidFill>
                  <a:schemeClr val="tx2">
                    <a:lumMod val="50000"/>
                    <a:alpha val="60000"/>
                  </a:schemeClr>
                </a:solidFill>
                <a:effectLst/>
              </a:endParaRPr>
            </a:p>
            <a:p>
              <a:pPr fontAlgn="auto">
                <a:spcBef>
                  <a:spcPts val="0"/>
                </a:spcBef>
                <a:spcAft>
                  <a:spcPts val="0"/>
                </a:spcAft>
                <a:defRPr/>
              </a:pPr>
              <a:r>
                <a:rPr lang="en-GB" sz="3200" dirty="0">
                  <a:solidFill>
                    <a:srgbClr val="FF0000">
                      <a:alpha val="60000"/>
                    </a:srgbClr>
                  </a:solidFill>
                  <a:effectLst/>
                </a:rPr>
                <a:t>4</a:t>
              </a:r>
              <a:r>
                <a:rPr lang="en-GB" sz="3200" dirty="0" smtClean="0">
                  <a:solidFill>
                    <a:srgbClr val="FF0000">
                      <a:alpha val="60000"/>
                    </a:srgbClr>
                  </a:solidFill>
                  <a:effectLst/>
                </a:rPr>
                <a:t>-5</a:t>
              </a:r>
              <a:endParaRPr lang="en-GB" sz="3400" dirty="0" smtClean="0">
                <a:solidFill>
                  <a:srgbClr val="FF0000">
                    <a:alpha val="60000"/>
                  </a:srgbClr>
                </a:solidFill>
                <a:effectLst/>
              </a:endParaRPr>
            </a:p>
          </p:txBody>
        </p:sp>
        <p:sp>
          <p:nvSpPr>
            <p:cNvPr id="22" name="Title 1"/>
            <p:cNvSpPr txBox="1">
              <a:spLocks/>
            </p:cNvSpPr>
            <p:nvPr/>
          </p:nvSpPr>
          <p:spPr>
            <a:xfrm>
              <a:off x="1635823" y="2535877"/>
              <a:ext cx="1105884" cy="322007"/>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400" b="1" dirty="0" smtClean="0">
                  <a:solidFill>
                    <a:srgbClr val="10253F">
                      <a:alpha val="60000"/>
                    </a:srgbClr>
                  </a:solidFill>
                  <a:effectLst/>
                  <a:latin typeface="Helvetica"/>
                  <a:cs typeface="Helvetica"/>
                </a:rPr>
                <a:t>Phonics</a:t>
              </a:r>
              <a:endParaRPr lang="en-GB" sz="1400" b="1" dirty="0">
                <a:solidFill>
                  <a:srgbClr val="10253F">
                    <a:alpha val="60000"/>
                  </a:srgbClr>
                </a:solidFill>
                <a:effectLst/>
                <a:latin typeface="Helvetica"/>
                <a:cs typeface="Helvetica"/>
              </a:endParaRPr>
            </a:p>
          </p:txBody>
        </p:sp>
      </p:grpSp>
      <p:grpSp>
        <p:nvGrpSpPr>
          <p:cNvPr id="24" name="Group 23"/>
          <p:cNvGrpSpPr/>
          <p:nvPr/>
        </p:nvGrpSpPr>
        <p:grpSpPr>
          <a:xfrm>
            <a:off x="2880642" y="1565546"/>
            <a:ext cx="1255296" cy="1210699"/>
            <a:chOff x="1561117" y="1647185"/>
            <a:chExt cx="1255296" cy="1210699"/>
          </a:xfrm>
        </p:grpSpPr>
        <p:sp>
          <p:nvSpPr>
            <p:cNvPr id="25" name="Title 1"/>
            <p:cNvSpPr txBox="1">
              <a:spLocks/>
            </p:cNvSpPr>
            <p:nvPr/>
          </p:nvSpPr>
          <p:spPr>
            <a:xfrm>
              <a:off x="1561117" y="1647185"/>
              <a:ext cx="1255296" cy="103475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3200" baseline="-9000" dirty="0">
                  <a:solidFill>
                    <a:schemeClr val="tx2">
                      <a:lumMod val="50000"/>
                      <a:alpha val="60000"/>
                    </a:schemeClr>
                  </a:solidFill>
                  <a:effectLst/>
                </a:rPr>
                <a:t>a</a:t>
              </a:r>
              <a:r>
                <a:rPr lang="en-GB" sz="3200" baseline="-9000" dirty="0" smtClean="0">
                  <a:solidFill>
                    <a:schemeClr val="tx2">
                      <a:lumMod val="50000"/>
                      <a:alpha val="60000"/>
                    </a:schemeClr>
                  </a:solidFill>
                  <a:effectLst/>
                </a:rPr>
                <a:t>ges</a:t>
              </a:r>
              <a:endParaRPr lang="en-GB" sz="4500" baseline="-9000" dirty="0" smtClean="0">
                <a:solidFill>
                  <a:schemeClr val="tx2">
                    <a:lumMod val="50000"/>
                    <a:alpha val="60000"/>
                  </a:schemeClr>
                </a:solidFill>
                <a:effectLst/>
              </a:endParaRPr>
            </a:p>
            <a:p>
              <a:pPr fontAlgn="auto">
                <a:spcBef>
                  <a:spcPts val="0"/>
                </a:spcBef>
                <a:spcAft>
                  <a:spcPts val="0"/>
                </a:spcAft>
                <a:defRPr/>
              </a:pPr>
              <a:r>
                <a:rPr lang="en-GB" sz="3200" dirty="0" smtClean="0">
                  <a:solidFill>
                    <a:srgbClr val="FF0000">
                      <a:alpha val="60000"/>
                    </a:srgbClr>
                  </a:solidFill>
                  <a:effectLst/>
                </a:rPr>
                <a:t>5-6</a:t>
              </a:r>
              <a:endParaRPr lang="en-GB" sz="3400" dirty="0" smtClean="0">
                <a:solidFill>
                  <a:srgbClr val="FF0000">
                    <a:alpha val="60000"/>
                  </a:srgbClr>
                </a:solidFill>
                <a:effectLst/>
              </a:endParaRPr>
            </a:p>
          </p:txBody>
        </p:sp>
        <p:sp>
          <p:nvSpPr>
            <p:cNvPr id="26" name="Title 1"/>
            <p:cNvSpPr txBox="1">
              <a:spLocks/>
            </p:cNvSpPr>
            <p:nvPr/>
          </p:nvSpPr>
          <p:spPr>
            <a:xfrm>
              <a:off x="1635823" y="2535877"/>
              <a:ext cx="1105884" cy="322007"/>
            </a:xfrm>
            <a:prstGeom prst="rect">
              <a:avLst/>
            </a:prstGeom>
            <a:ln>
              <a:solidFill>
                <a:srgbClr val="FAE579">
                  <a:alpha val="0"/>
                </a:srgbClr>
              </a:solidFill>
            </a:ln>
          </p:spPr>
          <p:txBody>
            <a:bodyPr anchor="ctr">
              <a:normAutofit fontScale="925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400" b="1" dirty="0" smtClean="0">
                  <a:solidFill>
                    <a:srgbClr val="10253F">
                      <a:alpha val="60000"/>
                    </a:srgbClr>
                  </a:solidFill>
                  <a:effectLst/>
                  <a:latin typeface="Helvetica"/>
                  <a:cs typeface="Helvetica"/>
                </a:rPr>
                <a:t>Grammar 1</a:t>
              </a:r>
              <a:endParaRPr lang="en-GB" sz="1400" b="1" dirty="0">
                <a:solidFill>
                  <a:srgbClr val="10253F">
                    <a:alpha val="60000"/>
                  </a:srgbClr>
                </a:solidFill>
                <a:effectLst/>
                <a:latin typeface="Helvetica"/>
                <a:cs typeface="Helvetica"/>
              </a:endParaRPr>
            </a:p>
          </p:txBody>
        </p:sp>
      </p:grpSp>
      <p:grpSp>
        <p:nvGrpSpPr>
          <p:cNvPr id="27" name="Group 26"/>
          <p:cNvGrpSpPr/>
          <p:nvPr/>
        </p:nvGrpSpPr>
        <p:grpSpPr>
          <a:xfrm>
            <a:off x="4254593" y="1565546"/>
            <a:ext cx="1255296" cy="1210699"/>
            <a:chOff x="1561117" y="1647185"/>
            <a:chExt cx="1255296" cy="1210699"/>
          </a:xfrm>
        </p:grpSpPr>
        <p:sp>
          <p:nvSpPr>
            <p:cNvPr id="28" name="Title 1"/>
            <p:cNvSpPr txBox="1">
              <a:spLocks/>
            </p:cNvSpPr>
            <p:nvPr/>
          </p:nvSpPr>
          <p:spPr>
            <a:xfrm>
              <a:off x="1561117" y="1647185"/>
              <a:ext cx="1255296" cy="103475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3200" baseline="-9000" dirty="0">
                  <a:solidFill>
                    <a:schemeClr val="tx2">
                      <a:lumMod val="50000"/>
                      <a:alpha val="60000"/>
                    </a:schemeClr>
                  </a:solidFill>
                  <a:effectLst/>
                </a:rPr>
                <a:t>a</a:t>
              </a:r>
              <a:r>
                <a:rPr lang="en-GB" sz="3200" baseline="-9000" dirty="0" smtClean="0">
                  <a:solidFill>
                    <a:schemeClr val="tx2">
                      <a:lumMod val="50000"/>
                      <a:alpha val="60000"/>
                    </a:schemeClr>
                  </a:solidFill>
                  <a:effectLst/>
                </a:rPr>
                <a:t>ges</a:t>
              </a:r>
              <a:endParaRPr lang="en-GB" sz="4500" baseline="-9000" dirty="0" smtClean="0">
                <a:solidFill>
                  <a:schemeClr val="tx2">
                    <a:lumMod val="50000"/>
                    <a:alpha val="60000"/>
                  </a:schemeClr>
                </a:solidFill>
                <a:effectLst/>
              </a:endParaRPr>
            </a:p>
            <a:p>
              <a:pPr fontAlgn="auto">
                <a:spcBef>
                  <a:spcPts val="0"/>
                </a:spcBef>
                <a:spcAft>
                  <a:spcPts val="0"/>
                </a:spcAft>
                <a:defRPr/>
              </a:pPr>
              <a:r>
                <a:rPr lang="en-GB" sz="3200" dirty="0" smtClean="0">
                  <a:solidFill>
                    <a:srgbClr val="FF0000">
                      <a:alpha val="60000"/>
                    </a:srgbClr>
                  </a:solidFill>
                  <a:effectLst/>
                </a:rPr>
                <a:t>6-7</a:t>
              </a:r>
              <a:endParaRPr lang="en-GB" sz="3400" dirty="0" smtClean="0">
                <a:solidFill>
                  <a:srgbClr val="FF0000">
                    <a:alpha val="60000"/>
                  </a:srgbClr>
                </a:solidFill>
                <a:effectLst/>
              </a:endParaRPr>
            </a:p>
          </p:txBody>
        </p:sp>
        <p:sp>
          <p:nvSpPr>
            <p:cNvPr id="29" name="Title 1"/>
            <p:cNvSpPr txBox="1">
              <a:spLocks/>
            </p:cNvSpPr>
            <p:nvPr/>
          </p:nvSpPr>
          <p:spPr>
            <a:xfrm>
              <a:off x="1635823" y="2535877"/>
              <a:ext cx="1105884" cy="322007"/>
            </a:xfrm>
            <a:prstGeom prst="rect">
              <a:avLst/>
            </a:prstGeom>
            <a:ln>
              <a:solidFill>
                <a:srgbClr val="FAE579">
                  <a:alpha val="0"/>
                </a:srgbClr>
              </a:solidFill>
            </a:ln>
          </p:spPr>
          <p:txBody>
            <a:bodyPr anchor="ctr">
              <a:normAutofit fontScale="925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400" b="1" dirty="0">
                  <a:solidFill>
                    <a:srgbClr val="10253F">
                      <a:alpha val="60000"/>
                    </a:srgbClr>
                  </a:solidFill>
                  <a:effectLst/>
                  <a:latin typeface="Helvetica"/>
                  <a:cs typeface="Helvetica"/>
                </a:rPr>
                <a:t>Grammar </a:t>
              </a:r>
              <a:r>
                <a:rPr lang="en-GB" sz="1400" b="1" dirty="0" smtClean="0">
                  <a:solidFill>
                    <a:srgbClr val="10253F">
                      <a:alpha val="60000"/>
                    </a:srgbClr>
                  </a:solidFill>
                  <a:effectLst/>
                  <a:latin typeface="Helvetica"/>
                  <a:cs typeface="Helvetica"/>
                </a:rPr>
                <a:t>2</a:t>
              </a:r>
              <a:endParaRPr lang="en-GB" sz="1400" b="1" dirty="0">
                <a:solidFill>
                  <a:srgbClr val="10253F">
                    <a:alpha val="60000"/>
                  </a:srgbClr>
                </a:solidFill>
                <a:effectLst/>
                <a:latin typeface="Helvetica"/>
                <a:cs typeface="Helvetica"/>
              </a:endParaRPr>
            </a:p>
          </p:txBody>
        </p:sp>
      </p:grpSp>
      <p:grpSp>
        <p:nvGrpSpPr>
          <p:cNvPr id="30" name="Group 29"/>
          <p:cNvGrpSpPr/>
          <p:nvPr/>
        </p:nvGrpSpPr>
        <p:grpSpPr>
          <a:xfrm>
            <a:off x="5628544" y="1565546"/>
            <a:ext cx="1255296" cy="1210699"/>
            <a:chOff x="1561117" y="1647185"/>
            <a:chExt cx="1255296" cy="1210699"/>
          </a:xfrm>
        </p:grpSpPr>
        <p:sp>
          <p:nvSpPr>
            <p:cNvPr id="31" name="Title 1"/>
            <p:cNvSpPr txBox="1">
              <a:spLocks/>
            </p:cNvSpPr>
            <p:nvPr/>
          </p:nvSpPr>
          <p:spPr>
            <a:xfrm>
              <a:off x="1561117" y="1647185"/>
              <a:ext cx="1255296" cy="103475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3200" baseline="-9000" dirty="0">
                  <a:solidFill>
                    <a:schemeClr val="tx2">
                      <a:lumMod val="50000"/>
                      <a:alpha val="60000"/>
                    </a:schemeClr>
                  </a:solidFill>
                  <a:effectLst/>
                </a:rPr>
                <a:t>a</a:t>
              </a:r>
              <a:r>
                <a:rPr lang="en-GB" sz="3200" baseline="-9000" dirty="0" smtClean="0">
                  <a:solidFill>
                    <a:schemeClr val="tx2">
                      <a:lumMod val="50000"/>
                      <a:alpha val="60000"/>
                    </a:schemeClr>
                  </a:solidFill>
                  <a:effectLst/>
                </a:rPr>
                <a:t>ges</a:t>
              </a:r>
              <a:endParaRPr lang="en-GB" sz="4500" baseline="-9000" dirty="0" smtClean="0">
                <a:solidFill>
                  <a:schemeClr val="tx2">
                    <a:lumMod val="50000"/>
                    <a:alpha val="60000"/>
                  </a:schemeClr>
                </a:solidFill>
                <a:effectLst/>
              </a:endParaRPr>
            </a:p>
            <a:p>
              <a:pPr fontAlgn="auto">
                <a:spcBef>
                  <a:spcPts val="0"/>
                </a:spcBef>
                <a:spcAft>
                  <a:spcPts val="0"/>
                </a:spcAft>
                <a:defRPr/>
              </a:pPr>
              <a:r>
                <a:rPr lang="en-GB" sz="3200" dirty="0" smtClean="0">
                  <a:solidFill>
                    <a:srgbClr val="FF0000">
                      <a:alpha val="60000"/>
                    </a:srgbClr>
                  </a:solidFill>
                  <a:effectLst/>
                </a:rPr>
                <a:t>7-8</a:t>
              </a:r>
              <a:endParaRPr lang="en-GB" sz="3400" dirty="0" smtClean="0">
                <a:solidFill>
                  <a:srgbClr val="FF0000">
                    <a:alpha val="60000"/>
                  </a:srgbClr>
                </a:solidFill>
                <a:effectLst/>
              </a:endParaRPr>
            </a:p>
          </p:txBody>
        </p:sp>
        <p:sp>
          <p:nvSpPr>
            <p:cNvPr id="32" name="Title 1"/>
            <p:cNvSpPr txBox="1">
              <a:spLocks/>
            </p:cNvSpPr>
            <p:nvPr/>
          </p:nvSpPr>
          <p:spPr>
            <a:xfrm>
              <a:off x="1635823" y="2535877"/>
              <a:ext cx="1105884" cy="322007"/>
            </a:xfrm>
            <a:prstGeom prst="rect">
              <a:avLst/>
            </a:prstGeom>
            <a:ln>
              <a:solidFill>
                <a:srgbClr val="FAE579">
                  <a:alpha val="0"/>
                </a:srgbClr>
              </a:solidFill>
            </a:ln>
          </p:spPr>
          <p:txBody>
            <a:bodyPr anchor="ctr">
              <a:normAutofit fontScale="925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400" b="1" dirty="0">
                  <a:solidFill>
                    <a:srgbClr val="10253F">
                      <a:alpha val="60000"/>
                    </a:srgbClr>
                  </a:solidFill>
                  <a:effectLst/>
                  <a:latin typeface="Helvetica"/>
                  <a:cs typeface="Helvetica"/>
                </a:rPr>
                <a:t>Grammar </a:t>
              </a:r>
              <a:r>
                <a:rPr lang="en-GB" sz="1400" b="1" dirty="0" smtClean="0">
                  <a:solidFill>
                    <a:srgbClr val="10253F">
                      <a:alpha val="60000"/>
                    </a:srgbClr>
                  </a:solidFill>
                  <a:effectLst/>
                  <a:latin typeface="Helvetica"/>
                  <a:cs typeface="Helvetica"/>
                </a:rPr>
                <a:t>3</a:t>
              </a:r>
              <a:endParaRPr lang="en-GB" sz="1400" b="1" dirty="0">
                <a:solidFill>
                  <a:srgbClr val="10253F">
                    <a:alpha val="60000"/>
                  </a:srgbClr>
                </a:solidFill>
                <a:effectLst/>
                <a:latin typeface="Helvetica"/>
                <a:cs typeface="Helvetica"/>
              </a:endParaRPr>
            </a:p>
          </p:txBody>
        </p:sp>
      </p:grpSp>
      <p:grpSp>
        <p:nvGrpSpPr>
          <p:cNvPr id="33" name="Group 32"/>
          <p:cNvGrpSpPr/>
          <p:nvPr/>
        </p:nvGrpSpPr>
        <p:grpSpPr>
          <a:xfrm>
            <a:off x="7002495" y="1565546"/>
            <a:ext cx="1255296" cy="1210699"/>
            <a:chOff x="1561117" y="1647185"/>
            <a:chExt cx="1255296" cy="1210699"/>
          </a:xfrm>
        </p:grpSpPr>
        <p:sp>
          <p:nvSpPr>
            <p:cNvPr id="34" name="Title 1"/>
            <p:cNvSpPr txBox="1">
              <a:spLocks/>
            </p:cNvSpPr>
            <p:nvPr/>
          </p:nvSpPr>
          <p:spPr>
            <a:xfrm>
              <a:off x="1561117" y="1647185"/>
              <a:ext cx="1255296" cy="103475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3200" baseline="-9000" dirty="0">
                  <a:solidFill>
                    <a:schemeClr val="tx2">
                      <a:lumMod val="50000"/>
                      <a:alpha val="60000"/>
                    </a:schemeClr>
                  </a:solidFill>
                  <a:effectLst/>
                </a:rPr>
                <a:t>a</a:t>
              </a:r>
              <a:r>
                <a:rPr lang="en-GB" sz="3200" baseline="-9000" dirty="0" smtClean="0">
                  <a:solidFill>
                    <a:schemeClr val="tx2">
                      <a:lumMod val="50000"/>
                      <a:alpha val="60000"/>
                    </a:schemeClr>
                  </a:solidFill>
                  <a:effectLst/>
                </a:rPr>
                <a:t>ges</a:t>
              </a:r>
              <a:endParaRPr lang="en-GB" sz="4500" baseline="-9000" dirty="0" smtClean="0">
                <a:solidFill>
                  <a:schemeClr val="tx2">
                    <a:lumMod val="50000"/>
                    <a:alpha val="60000"/>
                  </a:schemeClr>
                </a:solidFill>
                <a:effectLst/>
              </a:endParaRPr>
            </a:p>
            <a:p>
              <a:pPr fontAlgn="auto">
                <a:spcBef>
                  <a:spcPts val="0"/>
                </a:spcBef>
                <a:spcAft>
                  <a:spcPts val="0"/>
                </a:spcAft>
                <a:defRPr/>
              </a:pPr>
              <a:r>
                <a:rPr lang="en-GB" sz="3200" dirty="0" smtClean="0">
                  <a:solidFill>
                    <a:srgbClr val="FF0000">
                      <a:alpha val="60000"/>
                    </a:srgbClr>
                  </a:solidFill>
                  <a:effectLst/>
                </a:rPr>
                <a:t>8-9</a:t>
              </a:r>
              <a:endParaRPr lang="en-GB" sz="3400" dirty="0" smtClean="0">
                <a:solidFill>
                  <a:srgbClr val="FF0000">
                    <a:alpha val="60000"/>
                  </a:srgbClr>
                </a:solidFill>
                <a:effectLst/>
              </a:endParaRPr>
            </a:p>
          </p:txBody>
        </p:sp>
        <p:sp>
          <p:nvSpPr>
            <p:cNvPr id="35" name="Title 1"/>
            <p:cNvSpPr txBox="1">
              <a:spLocks/>
            </p:cNvSpPr>
            <p:nvPr/>
          </p:nvSpPr>
          <p:spPr>
            <a:xfrm>
              <a:off x="1635823" y="2535877"/>
              <a:ext cx="1105884" cy="322007"/>
            </a:xfrm>
            <a:prstGeom prst="rect">
              <a:avLst/>
            </a:prstGeom>
            <a:ln>
              <a:solidFill>
                <a:srgbClr val="FAE579">
                  <a:alpha val="0"/>
                </a:srgbClr>
              </a:solidFill>
            </a:ln>
          </p:spPr>
          <p:txBody>
            <a:bodyPr anchor="ctr">
              <a:normAutofit fontScale="925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400" b="1" dirty="0">
                  <a:solidFill>
                    <a:srgbClr val="10253F">
                      <a:alpha val="60000"/>
                    </a:srgbClr>
                  </a:solidFill>
                  <a:effectLst/>
                  <a:latin typeface="Helvetica"/>
                  <a:cs typeface="Helvetica"/>
                </a:rPr>
                <a:t>Grammar </a:t>
              </a:r>
              <a:r>
                <a:rPr lang="en-GB" sz="1400" b="1" dirty="0" smtClean="0">
                  <a:solidFill>
                    <a:srgbClr val="10253F">
                      <a:alpha val="60000"/>
                    </a:srgbClr>
                  </a:solidFill>
                  <a:effectLst/>
                  <a:latin typeface="Helvetica"/>
                  <a:cs typeface="Helvetica"/>
                </a:rPr>
                <a:t>4</a:t>
              </a:r>
              <a:endParaRPr lang="en-GB" sz="1400" b="1" dirty="0">
                <a:solidFill>
                  <a:srgbClr val="10253F">
                    <a:alpha val="60000"/>
                  </a:srgbClr>
                </a:solidFill>
                <a:effectLst/>
                <a:latin typeface="Helvetica"/>
                <a:cs typeface="Helvetica"/>
              </a:endParaRPr>
            </a:p>
          </p:txBody>
        </p:sp>
      </p:grpSp>
      <p:grpSp>
        <p:nvGrpSpPr>
          <p:cNvPr id="36" name="Group 35"/>
          <p:cNvGrpSpPr/>
          <p:nvPr/>
        </p:nvGrpSpPr>
        <p:grpSpPr>
          <a:xfrm>
            <a:off x="8376446" y="1565546"/>
            <a:ext cx="1255296" cy="1210699"/>
            <a:chOff x="1561117" y="1647185"/>
            <a:chExt cx="1255296" cy="1210699"/>
          </a:xfrm>
        </p:grpSpPr>
        <p:sp>
          <p:nvSpPr>
            <p:cNvPr id="37" name="Title 1"/>
            <p:cNvSpPr txBox="1">
              <a:spLocks/>
            </p:cNvSpPr>
            <p:nvPr/>
          </p:nvSpPr>
          <p:spPr>
            <a:xfrm>
              <a:off x="1561117" y="1647185"/>
              <a:ext cx="1255296" cy="103475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3200" baseline="-9000" dirty="0">
                  <a:solidFill>
                    <a:schemeClr val="tx2">
                      <a:lumMod val="50000"/>
                      <a:alpha val="60000"/>
                    </a:schemeClr>
                  </a:solidFill>
                  <a:effectLst/>
                </a:rPr>
                <a:t>a</a:t>
              </a:r>
              <a:r>
                <a:rPr lang="en-GB" sz="3200" baseline="-9000" dirty="0" smtClean="0">
                  <a:solidFill>
                    <a:schemeClr val="tx2">
                      <a:lumMod val="50000"/>
                      <a:alpha val="60000"/>
                    </a:schemeClr>
                  </a:solidFill>
                  <a:effectLst/>
                </a:rPr>
                <a:t>ges</a:t>
              </a:r>
              <a:endParaRPr lang="en-GB" sz="4500" baseline="-9000" dirty="0" smtClean="0">
                <a:solidFill>
                  <a:schemeClr val="tx2">
                    <a:lumMod val="50000"/>
                    <a:alpha val="60000"/>
                  </a:schemeClr>
                </a:solidFill>
                <a:effectLst/>
              </a:endParaRPr>
            </a:p>
            <a:p>
              <a:pPr fontAlgn="auto">
                <a:spcBef>
                  <a:spcPts val="0"/>
                </a:spcBef>
                <a:spcAft>
                  <a:spcPts val="0"/>
                </a:spcAft>
                <a:defRPr/>
              </a:pPr>
              <a:r>
                <a:rPr lang="en-GB" sz="3200" dirty="0" smtClean="0">
                  <a:solidFill>
                    <a:srgbClr val="FF0000">
                      <a:alpha val="60000"/>
                    </a:srgbClr>
                  </a:solidFill>
                  <a:effectLst/>
                </a:rPr>
                <a:t>9-10</a:t>
              </a:r>
              <a:endParaRPr lang="en-GB" sz="3400" dirty="0" smtClean="0">
                <a:solidFill>
                  <a:srgbClr val="FF0000">
                    <a:alpha val="60000"/>
                  </a:srgbClr>
                </a:solidFill>
                <a:effectLst/>
              </a:endParaRPr>
            </a:p>
          </p:txBody>
        </p:sp>
        <p:sp>
          <p:nvSpPr>
            <p:cNvPr id="38" name="Title 1"/>
            <p:cNvSpPr txBox="1">
              <a:spLocks/>
            </p:cNvSpPr>
            <p:nvPr/>
          </p:nvSpPr>
          <p:spPr>
            <a:xfrm>
              <a:off x="1635823" y="2535877"/>
              <a:ext cx="1105884" cy="322007"/>
            </a:xfrm>
            <a:prstGeom prst="rect">
              <a:avLst/>
            </a:prstGeom>
            <a:ln>
              <a:solidFill>
                <a:srgbClr val="FAE579">
                  <a:alpha val="0"/>
                </a:srgbClr>
              </a:solidFill>
            </a:ln>
          </p:spPr>
          <p:txBody>
            <a:bodyPr anchor="ctr">
              <a:normAutofit fontScale="925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400" b="1" dirty="0">
                  <a:solidFill>
                    <a:srgbClr val="10253F">
                      <a:alpha val="60000"/>
                    </a:srgbClr>
                  </a:solidFill>
                  <a:effectLst/>
                  <a:latin typeface="Helvetica"/>
                  <a:cs typeface="Helvetica"/>
                </a:rPr>
                <a:t>Grammar </a:t>
              </a:r>
              <a:r>
                <a:rPr lang="en-GB" sz="1400" b="1" dirty="0" smtClean="0">
                  <a:solidFill>
                    <a:srgbClr val="10253F">
                      <a:alpha val="60000"/>
                    </a:srgbClr>
                  </a:solidFill>
                  <a:effectLst/>
                  <a:latin typeface="Helvetica"/>
                  <a:cs typeface="Helvetica"/>
                </a:rPr>
                <a:t>5</a:t>
              </a:r>
              <a:endParaRPr lang="en-GB" sz="1400" b="1" dirty="0">
                <a:solidFill>
                  <a:srgbClr val="10253F">
                    <a:alpha val="60000"/>
                  </a:srgbClr>
                </a:solidFill>
                <a:effectLst/>
                <a:latin typeface="Helvetica"/>
                <a:cs typeface="Helvetica"/>
              </a:endParaRPr>
            </a:p>
          </p:txBody>
        </p:sp>
      </p:grpSp>
      <p:grpSp>
        <p:nvGrpSpPr>
          <p:cNvPr id="39" name="Group 38"/>
          <p:cNvGrpSpPr/>
          <p:nvPr/>
        </p:nvGrpSpPr>
        <p:grpSpPr>
          <a:xfrm>
            <a:off x="9750395" y="1565546"/>
            <a:ext cx="1255296" cy="1210699"/>
            <a:chOff x="1561117" y="1647185"/>
            <a:chExt cx="1255296" cy="1210699"/>
          </a:xfrm>
        </p:grpSpPr>
        <p:sp>
          <p:nvSpPr>
            <p:cNvPr id="40" name="Title 1"/>
            <p:cNvSpPr txBox="1">
              <a:spLocks/>
            </p:cNvSpPr>
            <p:nvPr/>
          </p:nvSpPr>
          <p:spPr>
            <a:xfrm>
              <a:off x="1561117" y="1647185"/>
              <a:ext cx="1255296" cy="103475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3200" baseline="-9000" dirty="0">
                  <a:solidFill>
                    <a:schemeClr val="tx2">
                      <a:lumMod val="50000"/>
                      <a:alpha val="60000"/>
                    </a:schemeClr>
                  </a:solidFill>
                  <a:effectLst/>
                </a:rPr>
                <a:t>a</a:t>
              </a:r>
              <a:r>
                <a:rPr lang="en-GB" sz="3200" baseline="-9000" dirty="0" smtClean="0">
                  <a:solidFill>
                    <a:schemeClr val="tx2">
                      <a:lumMod val="50000"/>
                      <a:alpha val="60000"/>
                    </a:schemeClr>
                  </a:solidFill>
                  <a:effectLst/>
                </a:rPr>
                <a:t>ges</a:t>
              </a:r>
              <a:endParaRPr lang="en-GB" sz="4500" baseline="-9000" dirty="0" smtClean="0">
                <a:solidFill>
                  <a:schemeClr val="tx2">
                    <a:lumMod val="50000"/>
                    <a:alpha val="60000"/>
                  </a:schemeClr>
                </a:solidFill>
                <a:effectLst/>
              </a:endParaRPr>
            </a:p>
            <a:p>
              <a:pPr fontAlgn="auto">
                <a:spcBef>
                  <a:spcPts val="0"/>
                </a:spcBef>
                <a:spcAft>
                  <a:spcPts val="0"/>
                </a:spcAft>
                <a:defRPr/>
              </a:pPr>
              <a:r>
                <a:rPr lang="en-GB" sz="3200" dirty="0" smtClean="0">
                  <a:solidFill>
                    <a:srgbClr val="FF0000">
                      <a:alpha val="60000"/>
                    </a:srgbClr>
                  </a:solidFill>
                  <a:effectLst/>
                </a:rPr>
                <a:t>10-11</a:t>
              </a:r>
              <a:endParaRPr lang="en-GB" sz="3400" dirty="0" smtClean="0">
                <a:solidFill>
                  <a:srgbClr val="FF0000">
                    <a:alpha val="60000"/>
                  </a:srgbClr>
                </a:solidFill>
                <a:effectLst/>
              </a:endParaRPr>
            </a:p>
          </p:txBody>
        </p:sp>
        <p:sp>
          <p:nvSpPr>
            <p:cNvPr id="41" name="Title 1"/>
            <p:cNvSpPr txBox="1">
              <a:spLocks/>
            </p:cNvSpPr>
            <p:nvPr/>
          </p:nvSpPr>
          <p:spPr>
            <a:xfrm>
              <a:off x="1635823" y="2535877"/>
              <a:ext cx="1105884" cy="322007"/>
            </a:xfrm>
            <a:prstGeom prst="rect">
              <a:avLst/>
            </a:prstGeom>
            <a:ln>
              <a:solidFill>
                <a:srgbClr val="FAE579">
                  <a:alpha val="0"/>
                </a:srgbClr>
              </a:solidFill>
            </a:ln>
          </p:spPr>
          <p:txBody>
            <a:bodyPr anchor="ctr">
              <a:normAutofit fontScale="925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400" b="1" dirty="0">
                  <a:solidFill>
                    <a:srgbClr val="10253F">
                      <a:alpha val="60000"/>
                    </a:srgbClr>
                  </a:solidFill>
                  <a:effectLst/>
                  <a:latin typeface="Helvetica"/>
                  <a:cs typeface="Helvetica"/>
                </a:rPr>
                <a:t>Grammar </a:t>
              </a:r>
              <a:r>
                <a:rPr lang="en-GB" sz="1400" b="1" dirty="0" smtClean="0">
                  <a:solidFill>
                    <a:srgbClr val="10253F">
                      <a:alpha val="60000"/>
                    </a:srgbClr>
                  </a:solidFill>
                  <a:effectLst/>
                  <a:latin typeface="Helvetica"/>
                  <a:cs typeface="Helvetica"/>
                </a:rPr>
                <a:t>6</a:t>
              </a:r>
              <a:endParaRPr lang="en-GB" sz="1400" b="1" dirty="0">
                <a:solidFill>
                  <a:srgbClr val="10253F">
                    <a:alpha val="60000"/>
                  </a:srgbClr>
                </a:solidFill>
                <a:effectLst/>
                <a:latin typeface="Helvetica"/>
                <a:cs typeface="Helvetica"/>
              </a:endParaRPr>
            </a:p>
          </p:txBody>
        </p:sp>
      </p:grpSp>
    </p:spTree>
    <p:extLst>
      <p:ext uri="{BB962C8B-B14F-4D97-AF65-F5344CB8AC3E}">
        <p14:creationId xmlns:p14="http://schemas.microsoft.com/office/powerpoint/2010/main" val="2685367433"/>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pelling - Grammar 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417" y="1505093"/>
            <a:ext cx="3048868" cy="4338677"/>
          </a:xfrm>
          <a:prstGeom prst="rect">
            <a:avLst/>
          </a:prstGeom>
          <a:ln>
            <a:solidFill>
              <a:schemeClr val="accent1"/>
            </a:solidFill>
          </a:ln>
          <a:effectLst>
            <a:glow rad="101600">
              <a:schemeClr val="bg1">
                <a:alpha val="75000"/>
              </a:schemeClr>
            </a:glow>
          </a:effectLst>
        </p:spPr>
      </p:pic>
      <p:pic>
        <p:nvPicPr>
          <p:cNvPr id="19" name="Picture 18" descr="Spelling - Grammar 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9557" y="1505093"/>
            <a:ext cx="3045877" cy="4338676"/>
          </a:xfrm>
          <a:prstGeom prst="rect">
            <a:avLst/>
          </a:prstGeom>
          <a:ln>
            <a:solidFill>
              <a:schemeClr val="accent1"/>
            </a:solidFill>
          </a:ln>
          <a:effectLst>
            <a:glow rad="101600">
              <a:schemeClr val="bg1">
                <a:alpha val="75000"/>
              </a:schemeClr>
            </a:glow>
          </a:effectLst>
        </p:spPr>
      </p:pic>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smtClean="0"/>
              <a:t>Spelling Progression</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19049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5</a:t>
            </a:r>
          </a:p>
        </p:txBody>
      </p:sp>
      <p:sp>
        <p:nvSpPr>
          <p:cNvPr id="11" name="Content Placeholder 2"/>
          <p:cNvSpPr txBox="1">
            <a:spLocks/>
          </p:cNvSpPr>
          <p:nvPr/>
        </p:nvSpPr>
        <p:spPr>
          <a:xfrm>
            <a:off x="964365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6</a:t>
            </a:r>
          </a:p>
        </p:txBody>
      </p:sp>
    </p:spTree>
    <p:extLst>
      <p:ext uri="{BB962C8B-B14F-4D97-AF65-F5344CB8AC3E}">
        <p14:creationId xmlns:p14="http://schemas.microsoft.com/office/powerpoint/2010/main" val="49668470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ammar - Grammar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0121" y="1505093"/>
            <a:ext cx="3075460" cy="4341102"/>
          </a:xfrm>
          <a:prstGeom prst="rect">
            <a:avLst/>
          </a:prstGeom>
          <a:ln>
            <a:solidFill>
              <a:schemeClr val="accent1"/>
            </a:solidFill>
          </a:ln>
          <a:effectLst>
            <a:glow rad="101600">
              <a:schemeClr val="bg1">
                <a:alpha val="75000"/>
              </a:schemeClr>
            </a:glow>
          </a:effectLst>
        </p:spPr>
      </p:pic>
      <p:pic>
        <p:nvPicPr>
          <p:cNvPr id="21" name="Picture 20" descr="Grammar - Grammar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765" y="1505093"/>
            <a:ext cx="3075460" cy="4341102"/>
          </a:xfrm>
          <a:prstGeom prst="rect">
            <a:avLst/>
          </a:prstGeom>
          <a:ln>
            <a:solidFill>
              <a:schemeClr val="accent1"/>
            </a:solidFill>
          </a:ln>
          <a:effectLst>
            <a:glow rad="101600">
              <a:schemeClr val="bg1">
                <a:alpha val="75000"/>
              </a:schemeClr>
            </a:glow>
          </a:effectLst>
        </p:spPr>
      </p:pic>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smtClean="0"/>
              <a:t>Grammar Progression</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19049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1</a:t>
            </a:r>
          </a:p>
        </p:txBody>
      </p:sp>
      <p:sp>
        <p:nvSpPr>
          <p:cNvPr id="11" name="Content Placeholder 2"/>
          <p:cNvSpPr txBox="1">
            <a:spLocks/>
          </p:cNvSpPr>
          <p:nvPr/>
        </p:nvSpPr>
        <p:spPr>
          <a:xfrm>
            <a:off x="964365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2</a:t>
            </a:r>
          </a:p>
        </p:txBody>
      </p:sp>
    </p:spTree>
    <p:extLst>
      <p:ext uri="{BB962C8B-B14F-4D97-AF65-F5344CB8AC3E}">
        <p14:creationId xmlns:p14="http://schemas.microsoft.com/office/powerpoint/2010/main" val="134207602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mmar - Grammar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687" y="1505093"/>
            <a:ext cx="3048328" cy="4341101"/>
          </a:xfrm>
          <a:prstGeom prst="rect">
            <a:avLst/>
          </a:prstGeom>
          <a:ln>
            <a:solidFill>
              <a:schemeClr val="accent1"/>
            </a:solidFill>
          </a:ln>
          <a:effectLst>
            <a:glow rad="101600">
              <a:schemeClr val="bg1">
                <a:alpha val="75000"/>
              </a:schemeClr>
            </a:glow>
          </a:effectLst>
        </p:spPr>
      </p:pic>
      <p:pic>
        <p:nvPicPr>
          <p:cNvPr id="23" name="Picture 22" descr="Grammar - Grammar 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7210" y="1505093"/>
            <a:ext cx="3050571" cy="4341101"/>
          </a:xfrm>
          <a:prstGeom prst="rect">
            <a:avLst/>
          </a:prstGeom>
          <a:ln>
            <a:solidFill>
              <a:schemeClr val="accent1"/>
            </a:solidFill>
          </a:ln>
          <a:effectLst>
            <a:glow rad="101600">
              <a:schemeClr val="bg1">
                <a:alpha val="75000"/>
              </a:schemeClr>
            </a:glow>
          </a:effectLst>
        </p:spPr>
      </p:pic>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smtClean="0"/>
              <a:t>Grammar Progression</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19049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3</a:t>
            </a:r>
          </a:p>
        </p:txBody>
      </p:sp>
      <p:sp>
        <p:nvSpPr>
          <p:cNvPr id="11" name="Content Placeholder 2"/>
          <p:cNvSpPr txBox="1">
            <a:spLocks/>
          </p:cNvSpPr>
          <p:nvPr/>
        </p:nvSpPr>
        <p:spPr>
          <a:xfrm>
            <a:off x="964365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4</a:t>
            </a:r>
          </a:p>
        </p:txBody>
      </p:sp>
    </p:spTree>
    <p:extLst>
      <p:ext uri="{BB962C8B-B14F-4D97-AF65-F5344CB8AC3E}">
        <p14:creationId xmlns:p14="http://schemas.microsoft.com/office/powerpoint/2010/main" val="3304852623"/>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rammar - Grammar 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2566" y="1505093"/>
            <a:ext cx="3050571" cy="4341101"/>
          </a:xfrm>
          <a:prstGeom prst="rect">
            <a:avLst/>
          </a:prstGeom>
          <a:ln>
            <a:solidFill>
              <a:schemeClr val="accent1"/>
            </a:solidFill>
          </a:ln>
          <a:effectLst>
            <a:glow rad="101600">
              <a:schemeClr val="bg1">
                <a:alpha val="75000"/>
              </a:schemeClr>
            </a:glow>
          </a:effectLst>
        </p:spPr>
      </p:pic>
      <p:pic>
        <p:nvPicPr>
          <p:cNvPr id="25" name="Picture 24" descr="Grammar - Grammar 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765" y="1505093"/>
            <a:ext cx="3075460" cy="4341102"/>
          </a:xfrm>
          <a:prstGeom prst="rect">
            <a:avLst/>
          </a:prstGeom>
          <a:ln>
            <a:solidFill>
              <a:schemeClr val="accent1"/>
            </a:solidFill>
          </a:ln>
          <a:effectLst>
            <a:glow rad="101600">
              <a:schemeClr val="bg1">
                <a:alpha val="75000"/>
              </a:schemeClr>
            </a:glow>
          </a:effectLst>
        </p:spPr>
      </p:pic>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smtClean="0"/>
              <a:t>Grammar Progression</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9" name="Content Placeholder 2"/>
          <p:cNvSpPr txBox="1">
            <a:spLocks/>
          </p:cNvSpPr>
          <p:nvPr/>
        </p:nvSpPr>
        <p:spPr>
          <a:xfrm>
            <a:off x="19049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5</a:t>
            </a:r>
          </a:p>
        </p:txBody>
      </p:sp>
      <p:sp>
        <p:nvSpPr>
          <p:cNvPr id="11" name="Content Placeholder 2"/>
          <p:cNvSpPr txBox="1">
            <a:spLocks/>
          </p:cNvSpPr>
          <p:nvPr/>
        </p:nvSpPr>
        <p:spPr>
          <a:xfrm>
            <a:off x="9643659" y="3235808"/>
            <a:ext cx="2355129" cy="542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2F5597"/>
                </a:solidFill>
              </a:rPr>
              <a:t>Grammar 6</a:t>
            </a:r>
          </a:p>
        </p:txBody>
      </p:sp>
    </p:spTree>
    <p:extLst>
      <p:ext uri="{BB962C8B-B14F-4D97-AF65-F5344CB8AC3E}">
        <p14:creationId xmlns:p14="http://schemas.microsoft.com/office/powerpoint/2010/main" val="2969776645"/>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5451708"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smtClean="0"/>
              <a:t>Supplementary material for Grammar 1 and 2</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10" name="Picture 9" descr="JL008-Jolly-Dictionary-Paperback-LR-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177" y="1576550"/>
            <a:ext cx="1284159" cy="1781136"/>
          </a:xfrm>
          <a:prstGeom prst="rect">
            <a:avLst/>
          </a:prstGeom>
          <a:ln>
            <a:solidFill>
              <a:schemeClr val="accent1"/>
            </a:solidFill>
          </a:ln>
          <a:effectLst>
            <a:glow rad="63500">
              <a:schemeClr val="bg1">
                <a:alpha val="75000"/>
              </a:schemeClr>
            </a:glow>
          </a:effectLst>
        </p:spPr>
      </p:pic>
      <p:pic>
        <p:nvPicPr>
          <p:cNvPr id="12" name="Picture 11" descr="Grammar-Glossar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0209" y="3958407"/>
            <a:ext cx="1232430" cy="1748528"/>
          </a:xfrm>
          <a:prstGeom prst="rect">
            <a:avLst/>
          </a:prstGeom>
          <a:ln>
            <a:solidFill>
              <a:schemeClr val="accent1"/>
            </a:solidFill>
          </a:ln>
          <a:effectLst>
            <a:glow rad="63500">
              <a:schemeClr val="bg1">
                <a:alpha val="75000"/>
              </a:schemeClr>
            </a:glow>
          </a:effectLst>
        </p:spPr>
      </p:pic>
      <p:sp>
        <p:nvSpPr>
          <p:cNvPr id="13" name="Content Placeholder 2"/>
          <p:cNvSpPr txBox="1">
            <a:spLocks/>
          </p:cNvSpPr>
          <p:nvPr/>
        </p:nvSpPr>
        <p:spPr>
          <a:xfrm>
            <a:off x="1963703" y="1805195"/>
            <a:ext cx="1755229" cy="1505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Jolly Dictionary </a:t>
            </a:r>
            <a:r>
              <a:rPr lang="mr-IN" sz="1800" dirty="0" smtClean="0">
                <a:solidFill>
                  <a:srgbClr val="2F5597"/>
                </a:solidFill>
              </a:rPr>
              <a:t>–</a:t>
            </a:r>
            <a:r>
              <a:rPr lang="en-GB" sz="1800" dirty="0" smtClean="0">
                <a:solidFill>
                  <a:srgbClr val="2F5597"/>
                </a:solidFill>
              </a:rPr>
              <a:t> for looking up and understanding new words </a:t>
            </a:r>
            <a:endParaRPr lang="en-US" sz="1800" dirty="0">
              <a:solidFill>
                <a:srgbClr val="2F5597"/>
              </a:solidFill>
            </a:endParaRPr>
          </a:p>
        </p:txBody>
      </p:sp>
      <p:sp>
        <p:nvSpPr>
          <p:cNvPr id="14" name="Content Placeholder 2"/>
          <p:cNvSpPr txBox="1">
            <a:spLocks/>
          </p:cNvSpPr>
          <p:nvPr/>
        </p:nvSpPr>
        <p:spPr>
          <a:xfrm>
            <a:off x="1000297" y="3958407"/>
            <a:ext cx="1678077" cy="19398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Grammar Glossary </a:t>
            </a:r>
            <a:r>
              <a:rPr lang="mr-IN" sz="1800" dirty="0" smtClean="0">
                <a:solidFill>
                  <a:srgbClr val="2F5597"/>
                </a:solidFill>
              </a:rPr>
              <a:t>–</a:t>
            </a:r>
            <a:r>
              <a:rPr lang="en-GB" sz="1800" dirty="0" smtClean="0">
                <a:solidFill>
                  <a:srgbClr val="2F5597"/>
                </a:solidFill>
              </a:rPr>
              <a:t> for a detailed explanation of grammar, spelling and punctuation terms</a:t>
            </a:r>
            <a:endParaRPr lang="en-US" sz="1800" dirty="0">
              <a:solidFill>
                <a:srgbClr val="2F5597"/>
              </a:solidFill>
            </a:endParaRPr>
          </a:p>
        </p:txBody>
      </p:sp>
      <p:sp>
        <p:nvSpPr>
          <p:cNvPr id="15" name="Content Placeholder 2"/>
          <p:cNvSpPr txBox="1">
            <a:spLocks/>
          </p:cNvSpPr>
          <p:nvPr/>
        </p:nvSpPr>
        <p:spPr>
          <a:xfrm>
            <a:off x="7391722" y="4928340"/>
            <a:ext cx="1714820" cy="1690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Grammar Big Books </a:t>
            </a:r>
            <a:r>
              <a:rPr lang="mr-IN" sz="1800" dirty="0" smtClean="0">
                <a:solidFill>
                  <a:srgbClr val="2F5597"/>
                </a:solidFill>
              </a:rPr>
              <a:t>–</a:t>
            </a:r>
            <a:r>
              <a:rPr lang="en-GB" sz="1800" dirty="0" smtClean="0">
                <a:solidFill>
                  <a:srgbClr val="2F5597"/>
                </a:solidFill>
              </a:rPr>
              <a:t> for introducing grammar elements to your class</a:t>
            </a:r>
            <a:endParaRPr lang="en-US" sz="1800" dirty="0">
              <a:solidFill>
                <a:srgbClr val="2F5597"/>
              </a:solidFill>
            </a:endParaRPr>
          </a:p>
        </p:txBody>
      </p:sp>
      <p:pic>
        <p:nvPicPr>
          <p:cNvPr id="16" name="Picture 15" descr="Grammar-Songs-Cov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7945" y="2257340"/>
            <a:ext cx="1224136" cy="1732307"/>
          </a:xfrm>
          <a:prstGeom prst="rect">
            <a:avLst/>
          </a:prstGeom>
          <a:ln>
            <a:solidFill>
              <a:schemeClr val="accent1"/>
            </a:solidFill>
          </a:ln>
          <a:effectLst>
            <a:glow rad="101600">
              <a:schemeClr val="bg1">
                <a:alpha val="75000"/>
              </a:schemeClr>
            </a:glow>
          </a:effectLst>
        </p:spPr>
      </p:pic>
      <p:grpSp>
        <p:nvGrpSpPr>
          <p:cNvPr id="17" name="Group 16"/>
          <p:cNvGrpSpPr/>
          <p:nvPr/>
        </p:nvGrpSpPr>
        <p:grpSpPr>
          <a:xfrm>
            <a:off x="4549331" y="4687353"/>
            <a:ext cx="2703912" cy="1969231"/>
            <a:chOff x="7939920" y="3149337"/>
            <a:chExt cx="2703912" cy="1969231"/>
          </a:xfrm>
        </p:grpSpPr>
        <p:pic>
          <p:nvPicPr>
            <p:cNvPr id="18" name="Picture 17" descr="Grammar-Big-Book-1---JL979---BE-Prec.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07837">
              <a:off x="7939920" y="3149337"/>
              <a:ext cx="1496705" cy="1867867"/>
            </a:xfrm>
            <a:prstGeom prst="rect">
              <a:avLst/>
            </a:prstGeom>
            <a:ln>
              <a:solidFill>
                <a:schemeClr val="accent1"/>
              </a:solidFill>
            </a:ln>
            <a:effectLst>
              <a:glow rad="63500">
                <a:schemeClr val="bg1">
                  <a:alpha val="75000"/>
                </a:schemeClr>
              </a:glow>
            </a:effectLst>
          </p:spPr>
        </p:pic>
        <p:pic>
          <p:nvPicPr>
            <p:cNvPr id="19" name="Picture 18" descr="JL092-Grammar-Big-Book-2.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7630">
              <a:off x="9146857" y="3250701"/>
              <a:ext cx="1496975" cy="1867867"/>
            </a:xfrm>
            <a:prstGeom prst="rect">
              <a:avLst/>
            </a:prstGeom>
            <a:ln>
              <a:solidFill>
                <a:schemeClr val="accent1"/>
              </a:solidFill>
            </a:ln>
            <a:effectLst>
              <a:glow rad="101600">
                <a:schemeClr val="bg1">
                  <a:alpha val="75000"/>
                </a:schemeClr>
              </a:glow>
            </a:effectLst>
          </p:spPr>
        </p:pic>
      </p:grpSp>
      <p:grpSp>
        <p:nvGrpSpPr>
          <p:cNvPr id="20" name="Group 19"/>
          <p:cNvGrpSpPr/>
          <p:nvPr/>
        </p:nvGrpSpPr>
        <p:grpSpPr>
          <a:xfrm>
            <a:off x="8635143" y="340247"/>
            <a:ext cx="2917567" cy="2129554"/>
            <a:chOff x="7063070" y="4252816"/>
            <a:chExt cx="3383609" cy="2469721"/>
          </a:xfrm>
        </p:grpSpPr>
        <p:pic>
          <p:nvPicPr>
            <p:cNvPr id="21" name="Picture 20" descr="JL593-Grammar-1-Workbook-3-LR-RGB.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52052">
              <a:off x="9086910" y="4252816"/>
              <a:ext cx="1353459" cy="1482620"/>
            </a:xfrm>
            <a:prstGeom prst="rect">
              <a:avLst/>
            </a:prstGeom>
            <a:ln>
              <a:solidFill>
                <a:schemeClr val="accent1"/>
              </a:solidFill>
            </a:ln>
            <a:effectLst>
              <a:glow rad="101600">
                <a:schemeClr val="bg1">
                  <a:alpha val="75000"/>
                </a:schemeClr>
              </a:glow>
            </a:effectLst>
          </p:spPr>
        </p:pic>
        <p:pic>
          <p:nvPicPr>
            <p:cNvPr id="22" name="Picture 21" descr="JL585-Grammar-1-Workbook-2-LR-RGB.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408405">
              <a:off x="8082863" y="4260017"/>
              <a:ext cx="1348167" cy="1482620"/>
            </a:xfrm>
            <a:prstGeom prst="rect">
              <a:avLst/>
            </a:prstGeom>
            <a:ln>
              <a:solidFill>
                <a:schemeClr val="accent1"/>
              </a:solidFill>
            </a:ln>
            <a:effectLst>
              <a:glow rad="101600">
                <a:schemeClr val="bg1">
                  <a:alpha val="75000"/>
                </a:schemeClr>
              </a:glow>
            </a:effectLst>
          </p:spPr>
        </p:pic>
        <p:pic>
          <p:nvPicPr>
            <p:cNvPr id="23" name="Picture 22" descr="JL577-Grammar-1-Workbook-1-LR-RGB.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52052">
              <a:off x="7063070" y="4252816"/>
              <a:ext cx="1353459" cy="1482620"/>
            </a:xfrm>
            <a:prstGeom prst="rect">
              <a:avLst/>
            </a:prstGeom>
            <a:ln>
              <a:solidFill>
                <a:schemeClr val="accent1"/>
              </a:solidFill>
            </a:ln>
            <a:effectLst>
              <a:glow rad="101600">
                <a:schemeClr val="bg1">
                  <a:alpha val="75000"/>
                </a:schemeClr>
              </a:glow>
            </a:effectLst>
          </p:spPr>
        </p:pic>
        <p:pic>
          <p:nvPicPr>
            <p:cNvPr id="26" name="Picture 25" descr="JL623-Grammar-1-Workbook-6-LR-RGB.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408405">
              <a:off x="9095039" y="5239917"/>
              <a:ext cx="1351640" cy="1482620"/>
            </a:xfrm>
            <a:prstGeom prst="rect">
              <a:avLst/>
            </a:prstGeom>
            <a:ln>
              <a:solidFill>
                <a:schemeClr val="accent1"/>
              </a:solidFill>
            </a:ln>
            <a:effectLst>
              <a:glow rad="101600">
                <a:schemeClr val="bg1">
                  <a:alpha val="75000"/>
                </a:schemeClr>
              </a:glow>
            </a:effectLst>
          </p:spPr>
        </p:pic>
        <p:pic>
          <p:nvPicPr>
            <p:cNvPr id="27" name="Picture 26" descr="JL615-Grammar-1-Workbook-5-LR-RGB.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52052">
              <a:off x="8074724" y="5232951"/>
              <a:ext cx="1368430" cy="1482620"/>
            </a:xfrm>
            <a:prstGeom prst="rect">
              <a:avLst/>
            </a:prstGeom>
            <a:ln>
              <a:solidFill>
                <a:schemeClr val="accent1"/>
              </a:solidFill>
            </a:ln>
            <a:effectLst>
              <a:glow rad="101600">
                <a:schemeClr val="bg1">
                  <a:alpha val="75000"/>
                </a:schemeClr>
              </a:glow>
            </a:effectLst>
          </p:spPr>
        </p:pic>
        <p:pic>
          <p:nvPicPr>
            <p:cNvPr id="28" name="Picture 27" descr="JL607-Grammar-1-Workbook-4-LR-RGB.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1408405">
              <a:off x="7071199" y="5239917"/>
              <a:ext cx="1351640" cy="1482620"/>
            </a:xfrm>
            <a:prstGeom prst="rect">
              <a:avLst/>
            </a:prstGeom>
            <a:ln>
              <a:solidFill>
                <a:schemeClr val="accent1"/>
              </a:solidFill>
            </a:ln>
            <a:effectLst>
              <a:glow rad="101600">
                <a:schemeClr val="bg1">
                  <a:alpha val="75000"/>
                </a:schemeClr>
              </a:glow>
            </a:effectLst>
          </p:spPr>
        </p:pic>
      </p:grpSp>
      <p:grpSp>
        <p:nvGrpSpPr>
          <p:cNvPr id="29" name="Group 28"/>
          <p:cNvGrpSpPr/>
          <p:nvPr/>
        </p:nvGrpSpPr>
        <p:grpSpPr>
          <a:xfrm>
            <a:off x="9491010" y="3121688"/>
            <a:ext cx="2174867" cy="1315038"/>
            <a:chOff x="2430667" y="1618659"/>
            <a:chExt cx="2174867" cy="1315038"/>
          </a:xfrm>
        </p:grpSpPr>
        <p:pic>
          <p:nvPicPr>
            <p:cNvPr id="30" name="Picture 29" descr="BlendsWheelBACK.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430667" y="1618659"/>
              <a:ext cx="1315038" cy="1315038"/>
            </a:xfrm>
            <a:prstGeom prst="rect">
              <a:avLst/>
            </a:prstGeom>
            <a:ln>
              <a:noFill/>
            </a:ln>
            <a:effectLst>
              <a:glow rad="101600">
                <a:schemeClr val="bg1">
                  <a:alpha val="75000"/>
                </a:schemeClr>
              </a:glow>
            </a:effectLst>
          </p:spPr>
        </p:pic>
        <p:pic>
          <p:nvPicPr>
            <p:cNvPr id="31" name="Picture 30" descr="BlendsWheelFRON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90496" y="1618659"/>
              <a:ext cx="1315038" cy="1315038"/>
            </a:xfrm>
            <a:prstGeom prst="rect">
              <a:avLst/>
            </a:prstGeom>
            <a:ln>
              <a:noFill/>
            </a:ln>
            <a:effectLst>
              <a:glow rad="101600">
                <a:schemeClr val="bg1">
                  <a:alpha val="75000"/>
                </a:schemeClr>
              </a:glow>
            </a:effectLst>
          </p:spPr>
        </p:pic>
      </p:grpSp>
      <p:sp>
        <p:nvSpPr>
          <p:cNvPr id="32" name="Content Placeholder 2"/>
          <p:cNvSpPr txBox="1">
            <a:spLocks/>
          </p:cNvSpPr>
          <p:nvPr/>
        </p:nvSpPr>
        <p:spPr>
          <a:xfrm>
            <a:off x="9446054" y="4515789"/>
            <a:ext cx="2254237" cy="1029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Blends Wheels </a:t>
            </a:r>
            <a:r>
              <a:rPr lang="mr-IN" sz="1800" dirty="0" smtClean="0">
                <a:solidFill>
                  <a:srgbClr val="2F5597"/>
                </a:solidFill>
              </a:rPr>
              <a:t>–</a:t>
            </a:r>
            <a:r>
              <a:rPr lang="en-GB" sz="1800" dirty="0" smtClean="0">
                <a:solidFill>
                  <a:srgbClr val="2F5597"/>
                </a:solidFill>
              </a:rPr>
              <a:t> develop awareness of initial and final blends</a:t>
            </a:r>
            <a:endParaRPr lang="en-US" sz="1800" dirty="0">
              <a:solidFill>
                <a:srgbClr val="2F5597"/>
              </a:solidFill>
            </a:endParaRPr>
          </a:p>
        </p:txBody>
      </p:sp>
      <p:sp>
        <p:nvSpPr>
          <p:cNvPr id="33" name="Content Placeholder 2"/>
          <p:cNvSpPr txBox="1">
            <a:spLocks/>
          </p:cNvSpPr>
          <p:nvPr/>
        </p:nvSpPr>
        <p:spPr>
          <a:xfrm>
            <a:off x="6531092" y="611417"/>
            <a:ext cx="1977174" cy="1587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Grammar Workbooks </a:t>
            </a:r>
            <a:r>
              <a:rPr lang="mr-IN" sz="1800" dirty="0" smtClean="0">
                <a:solidFill>
                  <a:srgbClr val="2F5597"/>
                </a:solidFill>
              </a:rPr>
              <a:t>–</a:t>
            </a:r>
            <a:r>
              <a:rPr lang="en-GB" sz="1800" dirty="0" smtClean="0">
                <a:solidFill>
                  <a:srgbClr val="2F5597"/>
                </a:solidFill>
              </a:rPr>
              <a:t> practice early grammar, spelling and punctuation concepts</a:t>
            </a:r>
            <a:endParaRPr lang="en-US" sz="1800" dirty="0">
              <a:solidFill>
                <a:srgbClr val="2F5597"/>
              </a:solidFill>
            </a:endParaRPr>
          </a:p>
        </p:txBody>
      </p:sp>
      <p:sp>
        <p:nvSpPr>
          <p:cNvPr id="34" name="Content Placeholder 2"/>
          <p:cNvSpPr txBox="1">
            <a:spLocks/>
          </p:cNvSpPr>
          <p:nvPr/>
        </p:nvSpPr>
        <p:spPr>
          <a:xfrm>
            <a:off x="6107697" y="2971814"/>
            <a:ext cx="2246918" cy="1267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Grammar Songs </a:t>
            </a:r>
            <a:r>
              <a:rPr lang="mr-IN" sz="1800" dirty="0" smtClean="0">
                <a:solidFill>
                  <a:srgbClr val="2F5597"/>
                </a:solidFill>
              </a:rPr>
              <a:t>–</a:t>
            </a:r>
            <a:r>
              <a:rPr lang="en-GB" sz="1800" dirty="0" smtClean="0">
                <a:solidFill>
                  <a:srgbClr val="2F5597"/>
                </a:solidFill>
              </a:rPr>
              <a:t> fun songs for grammar, spelling and punctuation concepts</a:t>
            </a:r>
            <a:endParaRPr lang="en-US" sz="1800" dirty="0">
              <a:solidFill>
                <a:srgbClr val="2F5597"/>
              </a:solidFill>
            </a:endParaRPr>
          </a:p>
        </p:txBody>
      </p:sp>
    </p:spTree>
    <p:extLst>
      <p:ext uri="{BB962C8B-B14F-4D97-AF65-F5344CB8AC3E}">
        <p14:creationId xmlns:p14="http://schemas.microsoft.com/office/powerpoint/2010/main" val="1654705171"/>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854184" cy="3604937"/>
          </a:xfrm>
        </p:spPr>
        <p:txBody>
          <a:bodyPr>
            <a:normAutofit/>
          </a:bodyPr>
          <a:lstStyle/>
          <a:p>
            <a:pPr marL="0" indent="0">
              <a:buNone/>
            </a:pPr>
            <a:r>
              <a:rPr lang="en-US" b="1" dirty="0" smtClean="0">
                <a:solidFill>
                  <a:srgbClr val="2F5597"/>
                </a:solidFill>
              </a:rPr>
              <a:t>Independent reading requires:</a:t>
            </a:r>
            <a:endParaRPr lang="en-US" dirty="0" smtClean="0">
              <a:solidFill>
                <a:srgbClr val="2F5597"/>
              </a:solidFill>
            </a:endParaRPr>
          </a:p>
          <a:p>
            <a:pPr marL="0" indent="0">
              <a:buNone/>
            </a:pPr>
            <a:endParaRPr lang="en-US" sz="1000" dirty="0" smtClean="0">
              <a:solidFill>
                <a:srgbClr val="2F5597"/>
              </a:solidFill>
            </a:endParaRPr>
          </a:p>
          <a:p>
            <a:pPr>
              <a:buFont typeface="Wingdings" charset="2"/>
              <a:buChar char="ü"/>
            </a:pPr>
            <a:r>
              <a:rPr lang="en-US" dirty="0" smtClean="0">
                <a:solidFill>
                  <a:srgbClr val="2F5597"/>
                </a:solidFill>
              </a:rPr>
              <a:t>Letter-sound knowledge</a:t>
            </a:r>
          </a:p>
          <a:p>
            <a:pPr>
              <a:buFont typeface="Wingdings" charset="2"/>
              <a:buChar char="ü"/>
            </a:pPr>
            <a:r>
              <a:rPr lang="en-US" dirty="0" smtClean="0">
                <a:solidFill>
                  <a:srgbClr val="2F5597"/>
                </a:solidFill>
              </a:rPr>
              <a:t>Blending skills</a:t>
            </a:r>
          </a:p>
          <a:p>
            <a:pPr>
              <a:buFont typeface="Wingdings" charset="2"/>
              <a:buChar char="ü"/>
            </a:pPr>
            <a:r>
              <a:rPr lang="en-US" dirty="0" smtClean="0">
                <a:solidFill>
                  <a:srgbClr val="2F5597"/>
                </a:solidFill>
              </a:rPr>
              <a:t>Knowing tricky words</a:t>
            </a:r>
          </a:p>
          <a:p>
            <a:pPr>
              <a:buFont typeface="Wingdings" charset="2"/>
              <a:buChar char="ü"/>
            </a:pPr>
            <a:r>
              <a:rPr lang="en-US" dirty="0" smtClean="0">
                <a:solidFill>
                  <a:srgbClr val="2F5597"/>
                </a:solidFill>
              </a:rPr>
              <a:t>Helpful hints</a:t>
            </a:r>
          </a:p>
          <a:p>
            <a:pPr>
              <a:buFont typeface="Wingdings" charset="2"/>
              <a:buChar char="ü"/>
            </a:pPr>
            <a:r>
              <a:rPr lang="en-US" dirty="0" smtClean="0">
                <a:solidFill>
                  <a:srgbClr val="2F5597"/>
                </a:solidFill>
              </a:rPr>
              <a:t>Analogy</a:t>
            </a:r>
          </a:p>
          <a:p>
            <a:pPr>
              <a:buFont typeface="Wingdings" charset="2"/>
              <a:buChar char="ü"/>
            </a:pPr>
            <a:endParaRPr lang="en-US" dirty="0" smtClean="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a:t>
            </a:r>
            <a:r>
              <a:rPr lang="en-GB" sz="2800" dirty="0" smtClean="0"/>
              <a:t>Phonics </a:t>
            </a:r>
            <a:r>
              <a:rPr lang="en-GB" sz="2800" dirty="0" err="1" smtClean="0"/>
              <a:t>Decodable</a:t>
            </a:r>
            <a:r>
              <a:rPr lang="en-GB" sz="2800" dirty="0" smtClean="0"/>
              <a:t> Readers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9" name="Picture 8" descr="JollyNov13 (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438" y="1108297"/>
            <a:ext cx="2929552" cy="4352975"/>
          </a:xfrm>
          <a:prstGeom prst="rect">
            <a:avLst/>
          </a:prstGeom>
          <a:ln>
            <a:solidFill>
              <a:schemeClr val="accent1"/>
            </a:solidFill>
          </a:ln>
          <a:effectLst>
            <a:glow rad="63500">
              <a:schemeClr val="bg1">
                <a:alpha val="75000"/>
              </a:schemeClr>
            </a:glow>
          </a:effectLst>
        </p:spPr>
      </p:pic>
    </p:spTree>
    <p:extLst>
      <p:ext uri="{BB962C8B-B14F-4D97-AF65-F5344CB8AC3E}">
        <p14:creationId xmlns:p14="http://schemas.microsoft.com/office/powerpoint/2010/main" val="2789736778"/>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7" name="Content Placeholder 2"/>
          <p:cNvSpPr>
            <a:spLocks noGrp="1"/>
          </p:cNvSpPr>
          <p:nvPr>
            <p:ph idx="1"/>
          </p:nvPr>
        </p:nvSpPr>
        <p:spPr>
          <a:xfrm>
            <a:off x="838200" y="1626425"/>
            <a:ext cx="6124677" cy="4550538"/>
          </a:xfrm>
        </p:spPr>
        <p:txBody>
          <a:bodyPr/>
          <a:lstStyle/>
          <a:p>
            <a:pPr>
              <a:buFont typeface="Wingdings" charset="2"/>
              <a:buChar char="ü"/>
            </a:pPr>
            <a:r>
              <a:rPr lang="en-US" dirty="0" smtClean="0">
                <a:solidFill>
                  <a:srgbClr val="2F5597"/>
                </a:solidFill>
              </a:rPr>
              <a:t>149 books for children to explore</a:t>
            </a:r>
          </a:p>
          <a:p>
            <a:pPr>
              <a:buFont typeface="Wingdings" charset="2"/>
              <a:buChar char="ü"/>
            </a:pPr>
            <a:r>
              <a:rPr lang="en-US" dirty="0" smtClean="0">
                <a:solidFill>
                  <a:srgbClr val="2F5597"/>
                </a:solidFill>
              </a:rPr>
              <a:t>Tricky words shown in each book</a:t>
            </a:r>
          </a:p>
          <a:p>
            <a:pPr>
              <a:buFont typeface="Wingdings" charset="2"/>
              <a:buChar char="ü"/>
            </a:pPr>
            <a:r>
              <a:rPr lang="en-US" dirty="0" smtClean="0">
                <a:solidFill>
                  <a:srgbClr val="2F5597"/>
                </a:solidFill>
              </a:rPr>
              <a:t>Light type used for letters that should not be sounded out (such as the &lt;b&gt; in ‘lamb’</a:t>
            </a:r>
          </a:p>
          <a:p>
            <a:pPr>
              <a:buFont typeface="Wingdings" charset="2"/>
              <a:buChar char="ü"/>
            </a:pPr>
            <a:r>
              <a:rPr lang="en-US" dirty="0" smtClean="0">
                <a:solidFill>
                  <a:srgbClr val="2F5597"/>
                </a:solidFill>
              </a:rPr>
              <a:t>Reading comprehension topics included in each book</a:t>
            </a:r>
          </a:p>
          <a:p>
            <a:pPr>
              <a:buFont typeface="Wingdings" charset="2"/>
              <a:buChar char="ü"/>
            </a:pPr>
            <a:r>
              <a:rPr lang="en-US" dirty="0" smtClean="0">
                <a:solidFill>
                  <a:srgbClr val="2F5597"/>
                </a:solidFill>
              </a:rPr>
              <a:t>Handy checklist which details the skills and knowledge requirements for level</a:t>
            </a:r>
            <a:endParaRPr lang="en-US" dirty="0">
              <a:solidFill>
                <a:srgbClr val="2F5597"/>
              </a:solidFill>
            </a:endParaRPr>
          </a:p>
        </p:txBody>
      </p:sp>
      <p:sp>
        <p:nvSpPr>
          <p:cNvPr id="9" name="Rectangle 8">
            <a:extLst>
              <a:ext uri="{FF2B5EF4-FFF2-40B4-BE49-F238E27FC236}">
                <a16:creationId xmlns:a16="http://schemas.microsoft.com/office/drawing/2014/main" xmlns="" id="{D6B508DF-B9DC-0548-90B6-1A69A899DE80}"/>
              </a:ext>
            </a:extLst>
          </p:cNvPr>
          <p:cNvSpPr/>
          <p:nvPr/>
        </p:nvSpPr>
        <p:spPr>
          <a:xfrm>
            <a:off x="190499" y="370090"/>
            <a:ext cx="5451707"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Phonics Decodable Readers</a:t>
            </a:r>
            <a:endParaRPr lang="en-US" sz="2800" dirty="0"/>
          </a:p>
        </p:txBody>
      </p:sp>
      <p:pic>
        <p:nvPicPr>
          <p:cNvPr id="10" name="Picture 9" descr="Jolly-Phonics-and-Grammar-progression-image-horizonta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1736" y="337766"/>
            <a:ext cx="3786697" cy="1904230"/>
          </a:xfrm>
          <a:prstGeom prst="rect">
            <a:avLst/>
          </a:prstGeom>
        </p:spPr>
      </p:pic>
      <p:pic>
        <p:nvPicPr>
          <p:cNvPr id="11" name="Picture 10" descr="Jolly-Phonics-and-Grammar-progression-image-horizontal.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4199" y="2087930"/>
            <a:ext cx="4314441" cy="1904230"/>
          </a:xfrm>
          <a:prstGeom prst="rect">
            <a:avLst/>
          </a:prstGeom>
        </p:spPr>
      </p:pic>
      <p:pic>
        <p:nvPicPr>
          <p:cNvPr id="12" name="Picture 11" descr="Jolly-Phonics-and-Grammar-progression-image-horizontal.png"/>
          <p:cNvPicPr>
            <a:picLocks noChangeAspect="1"/>
          </p:cNvPicPr>
          <p:nvPr/>
        </p:nvPicPr>
        <p:blipFill rotWithShape="1">
          <a:blip r:embed="rId5" cstate="screen">
            <a:extLst>
              <a:ext uri="{28A0092B-C50C-407E-A947-70E740481C1C}">
                <a14:useLocalDpi xmlns:a14="http://schemas.microsoft.com/office/drawing/2010/main"/>
              </a:ext>
            </a:extLst>
          </a:blip>
          <a:srcRect r="-1848"/>
          <a:stretch/>
        </p:blipFill>
        <p:spPr>
          <a:xfrm>
            <a:off x="8572307" y="3928708"/>
            <a:ext cx="3063090" cy="1904230"/>
          </a:xfrm>
          <a:prstGeom prst="rect">
            <a:avLst/>
          </a:prstGeom>
        </p:spPr>
      </p:pic>
      <p:pic>
        <p:nvPicPr>
          <p:cNvPr id="13" name="Picture 12" descr="JL8868_JL8806_DrumsAndDrummers_Cover_Prec-1-Front-Cove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84079">
            <a:off x="7134841" y="3961851"/>
            <a:ext cx="766110" cy="951880"/>
          </a:xfrm>
          <a:prstGeom prst="rect">
            <a:avLst/>
          </a:prstGeom>
          <a:ln>
            <a:solidFill>
              <a:schemeClr val="bg1"/>
            </a:solidFill>
          </a:ln>
          <a:effectLst/>
        </p:spPr>
      </p:pic>
      <p:pic>
        <p:nvPicPr>
          <p:cNvPr id="14" name="Picture 13" descr="JL8981_JL9049_JPROW2_Running_Cover_Prec-1-Front-Cove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9093">
            <a:off x="7552645" y="4591122"/>
            <a:ext cx="766110" cy="951880"/>
          </a:xfrm>
          <a:prstGeom prst="rect">
            <a:avLst/>
          </a:prstGeom>
          <a:ln>
            <a:solidFill>
              <a:schemeClr val="bg1"/>
            </a:solidFill>
          </a:ln>
          <a:effectLst/>
        </p:spPr>
      </p:pic>
    </p:spTree>
    <p:extLst>
      <p:ext uri="{BB962C8B-B14F-4D97-AF65-F5344CB8AC3E}">
        <p14:creationId xmlns:p14="http://schemas.microsoft.com/office/powerpoint/2010/main" val="2859697620"/>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9704"/>
            <a:ext cx="10503959" cy="606853"/>
          </a:xfrm>
        </p:spPr>
        <p:txBody>
          <a:bodyPr>
            <a:normAutofit/>
          </a:bodyPr>
          <a:lstStyle/>
          <a:p>
            <a:pPr marL="0" indent="0" algn="ctr">
              <a:buNone/>
            </a:pPr>
            <a:r>
              <a:rPr lang="en-US" b="1" dirty="0" smtClean="0">
                <a:solidFill>
                  <a:srgbClr val="2F5597"/>
                </a:solidFill>
              </a:rPr>
              <a:t>A different look for each genre</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541623"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Phonics Decodable </a:t>
            </a:r>
            <a:r>
              <a:rPr lang="en-US" sz="2800" dirty="0"/>
              <a:t>Readers</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9" name="Picture 8" descr="Reader 2A. 1 Phonic sprea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25805" y="2090271"/>
            <a:ext cx="2444750" cy="3302001"/>
          </a:xfrm>
          <a:prstGeom prst="rect">
            <a:avLst/>
          </a:prstGeom>
          <a:ln>
            <a:solidFill>
              <a:schemeClr val="accent1"/>
            </a:solidFill>
          </a:ln>
          <a:effectLst>
            <a:glow rad="101600">
              <a:schemeClr val="bg1"/>
            </a:glow>
          </a:effectLst>
        </p:spPr>
      </p:pic>
      <p:pic>
        <p:nvPicPr>
          <p:cNvPr id="10" name="Picture 9" descr="Reader 1B. 1 The Rocket sprea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453550" y="2090271"/>
            <a:ext cx="2436812" cy="3302001"/>
          </a:xfrm>
          <a:prstGeom prst="rect">
            <a:avLst/>
          </a:prstGeom>
          <a:ln>
            <a:solidFill>
              <a:schemeClr val="accent1"/>
            </a:solidFill>
          </a:ln>
          <a:effectLst>
            <a:glow rad="101600">
              <a:schemeClr val="bg1"/>
            </a:glow>
          </a:effectLst>
        </p:spPr>
      </p:pic>
      <p:pic>
        <p:nvPicPr>
          <p:cNvPr id="11" name="Picture 12" descr="Reader 2C. 1 Rainforests-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3357" y="2090271"/>
            <a:ext cx="2441576" cy="3302001"/>
          </a:xfrm>
          <a:prstGeom prst="rect">
            <a:avLst/>
          </a:prstGeom>
          <a:noFill/>
          <a:ln w="9525">
            <a:solidFill>
              <a:schemeClr val="accent1"/>
            </a:solidFill>
            <a:miter lim="800000"/>
            <a:headEnd/>
            <a:tailEnd/>
          </a:ln>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15" name="Picture 14" descr="JL8868_JL8806_DrumsAndDrummers_Prec-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97929" y="2090271"/>
            <a:ext cx="2622514" cy="3258435"/>
          </a:xfrm>
          <a:prstGeom prst="rect">
            <a:avLst/>
          </a:prstGeom>
          <a:ln>
            <a:solidFill>
              <a:schemeClr val="accent1"/>
            </a:solidFill>
          </a:ln>
          <a:effectLst>
            <a:glow rad="101600">
              <a:schemeClr val="bg1">
                <a:alpha val="75000"/>
              </a:schemeClr>
            </a:glow>
          </a:effectLst>
        </p:spPr>
      </p:pic>
      <p:sp>
        <p:nvSpPr>
          <p:cNvPr id="16" name="Content Placeholder 2"/>
          <p:cNvSpPr txBox="1">
            <a:spLocks/>
          </p:cNvSpPr>
          <p:nvPr/>
        </p:nvSpPr>
        <p:spPr>
          <a:xfrm>
            <a:off x="725805" y="1669684"/>
            <a:ext cx="2444750" cy="431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Inky Mouse and Friends</a:t>
            </a:r>
            <a:endParaRPr lang="en-US" sz="1800" dirty="0">
              <a:solidFill>
                <a:srgbClr val="2F5597"/>
              </a:solidFill>
            </a:endParaRPr>
          </a:p>
        </p:txBody>
      </p:sp>
      <p:sp>
        <p:nvSpPr>
          <p:cNvPr id="17" name="Content Placeholder 2"/>
          <p:cNvSpPr txBox="1">
            <a:spLocks/>
          </p:cNvSpPr>
          <p:nvPr/>
        </p:nvSpPr>
        <p:spPr>
          <a:xfrm>
            <a:off x="8993092" y="1669684"/>
            <a:ext cx="2444750" cy="431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Our World Non-fiction</a:t>
            </a:r>
            <a:endParaRPr lang="en-US" sz="1800" dirty="0">
              <a:solidFill>
                <a:srgbClr val="2F5597"/>
              </a:solidFill>
            </a:endParaRPr>
          </a:p>
        </p:txBody>
      </p:sp>
      <p:sp>
        <p:nvSpPr>
          <p:cNvPr id="18" name="Content Placeholder 2"/>
          <p:cNvSpPr txBox="1">
            <a:spLocks/>
          </p:cNvSpPr>
          <p:nvPr/>
        </p:nvSpPr>
        <p:spPr>
          <a:xfrm>
            <a:off x="3445612" y="5538029"/>
            <a:ext cx="2444750" cy="431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General Fiction</a:t>
            </a:r>
            <a:endParaRPr lang="en-US" sz="1800" dirty="0">
              <a:solidFill>
                <a:srgbClr val="2F5597"/>
              </a:solidFill>
            </a:endParaRPr>
          </a:p>
        </p:txBody>
      </p:sp>
      <p:sp>
        <p:nvSpPr>
          <p:cNvPr id="19" name="Content Placeholder 2"/>
          <p:cNvSpPr txBox="1">
            <a:spLocks/>
          </p:cNvSpPr>
          <p:nvPr/>
        </p:nvSpPr>
        <p:spPr>
          <a:xfrm>
            <a:off x="6159972" y="5549267"/>
            <a:ext cx="2444750" cy="431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Non-fiction</a:t>
            </a:r>
            <a:endParaRPr lang="en-US" sz="1800" dirty="0">
              <a:solidFill>
                <a:srgbClr val="2F5597"/>
              </a:solidFill>
            </a:endParaRPr>
          </a:p>
        </p:txBody>
      </p:sp>
    </p:spTree>
    <p:extLst>
      <p:ext uri="{BB962C8B-B14F-4D97-AF65-F5344CB8AC3E}">
        <p14:creationId xmlns:p14="http://schemas.microsoft.com/office/powerpoint/2010/main" val="1200467848"/>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9704"/>
            <a:ext cx="10503959" cy="606853"/>
          </a:xfrm>
        </p:spPr>
        <p:txBody>
          <a:bodyPr>
            <a:normAutofit/>
          </a:bodyPr>
          <a:lstStyle/>
          <a:p>
            <a:pPr marL="0" indent="0" algn="ctr">
              <a:buNone/>
            </a:pPr>
            <a:r>
              <a:rPr lang="en-US" b="1" dirty="0" smtClean="0">
                <a:solidFill>
                  <a:srgbClr val="2F5597"/>
                </a:solidFill>
              </a:rPr>
              <a:t>A different look for each genre</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5474186"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Phonics Decodable </a:t>
            </a:r>
            <a:r>
              <a:rPr lang="en-US" sz="2800" dirty="0"/>
              <a:t>Readers</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18" name="Content Placeholder 2"/>
          <p:cNvSpPr txBox="1">
            <a:spLocks/>
          </p:cNvSpPr>
          <p:nvPr/>
        </p:nvSpPr>
        <p:spPr>
          <a:xfrm>
            <a:off x="2591413" y="5538029"/>
            <a:ext cx="2444750" cy="431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Little Word Books</a:t>
            </a:r>
            <a:endParaRPr lang="en-US" sz="1800" dirty="0">
              <a:solidFill>
                <a:srgbClr val="2F5597"/>
              </a:solidFill>
            </a:endParaRPr>
          </a:p>
        </p:txBody>
      </p:sp>
      <p:sp>
        <p:nvSpPr>
          <p:cNvPr id="19" name="Content Placeholder 2"/>
          <p:cNvSpPr txBox="1">
            <a:spLocks/>
          </p:cNvSpPr>
          <p:nvPr/>
        </p:nvSpPr>
        <p:spPr>
          <a:xfrm>
            <a:off x="6710705" y="5538029"/>
            <a:ext cx="2444750" cy="957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2F5597"/>
                </a:solidFill>
              </a:rPr>
              <a:t>Orange Level</a:t>
            </a:r>
          </a:p>
          <a:p>
            <a:pPr marL="0" indent="0" algn="ctr">
              <a:buFont typeface="Arial" panose="020B0604020202020204" pitchFamily="34" charset="0"/>
              <a:buNone/>
            </a:pPr>
            <a:r>
              <a:rPr lang="en-GB" sz="1800" dirty="0" smtClean="0">
                <a:solidFill>
                  <a:srgbClr val="2F5597"/>
                </a:solidFill>
              </a:rPr>
              <a:t>General Fiction</a:t>
            </a:r>
            <a:endParaRPr lang="en-US" sz="1800" dirty="0">
              <a:solidFill>
                <a:srgbClr val="2F5597"/>
              </a:solidFill>
            </a:endParaRPr>
          </a:p>
        </p:txBody>
      </p:sp>
      <p:pic>
        <p:nvPicPr>
          <p:cNvPr id="14" name="Picture 13" descr="Book11_RedJacksFort_Pre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362" y="2201056"/>
            <a:ext cx="4119151" cy="3046507"/>
          </a:xfrm>
          <a:prstGeom prst="rect">
            <a:avLst/>
          </a:prstGeom>
          <a:ln>
            <a:solidFill>
              <a:schemeClr val="accent1"/>
            </a:solidFill>
          </a:ln>
          <a:effectLst>
            <a:glow rad="101600">
              <a:schemeClr val="bg1">
                <a:alpha val="75000"/>
              </a:schemeClr>
            </a:glow>
          </a:effectLst>
        </p:spPr>
      </p:pic>
      <p:pic>
        <p:nvPicPr>
          <p:cNvPr id="20" name="Picture 19" descr="4b_MmmSnacks_BEprec-4-L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5827" y="2090271"/>
            <a:ext cx="3276816" cy="3276816"/>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3098273748"/>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11" name="Content Placeholder 2"/>
          <p:cNvSpPr>
            <a:spLocks noGrp="1"/>
          </p:cNvSpPr>
          <p:nvPr>
            <p:ph idx="1"/>
          </p:nvPr>
        </p:nvSpPr>
        <p:spPr>
          <a:xfrm>
            <a:off x="770852" y="1536965"/>
            <a:ext cx="10706799" cy="470593"/>
          </a:xfrm>
        </p:spPr>
        <p:txBody>
          <a:bodyPr>
            <a:normAutofit/>
          </a:bodyPr>
          <a:lstStyle/>
          <a:p>
            <a:pPr marL="0" indent="0" algn="ctr">
              <a:buNone/>
            </a:pPr>
            <a:r>
              <a:rPr lang="en-US" sz="2400" dirty="0" smtClean="0">
                <a:solidFill>
                  <a:srgbClr val="2F5597"/>
                </a:solidFill>
              </a:rPr>
              <a:t>(Level 5: Purple Readers)</a:t>
            </a:r>
          </a:p>
        </p:txBody>
      </p:sp>
      <p:sp>
        <p:nvSpPr>
          <p:cNvPr id="12" name="Rectangle 11">
            <a:extLst>
              <a:ext uri="{FF2B5EF4-FFF2-40B4-BE49-F238E27FC236}">
                <a16:creationId xmlns:a16="http://schemas.microsoft.com/office/drawing/2014/main" xmlns="" id="{D6B508DF-B9DC-0548-90B6-1A69A899DE80}"/>
              </a:ext>
            </a:extLst>
          </p:cNvPr>
          <p:cNvSpPr/>
          <p:nvPr/>
        </p:nvSpPr>
        <p:spPr>
          <a:xfrm>
            <a:off x="190499" y="370090"/>
            <a:ext cx="5177925"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t>Jolly Phonics </a:t>
            </a:r>
            <a:r>
              <a:rPr lang="en-GB" sz="2800" dirty="0" err="1"/>
              <a:t>Decodable</a:t>
            </a:r>
            <a:r>
              <a:rPr lang="en-GB" sz="2800" dirty="0"/>
              <a:t> Readers</a:t>
            </a:r>
            <a:endParaRPr lang="en-US" sz="2800" dirty="0"/>
          </a:p>
        </p:txBody>
      </p:sp>
      <p:pic>
        <p:nvPicPr>
          <p:cNvPr id="13" name="Picture 12" descr="JL7007_RainforestBirds_IFBC-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5425">
            <a:off x="1590515" y="1743406"/>
            <a:ext cx="2166403" cy="2691723"/>
          </a:xfrm>
          <a:prstGeom prst="rect">
            <a:avLst/>
          </a:prstGeom>
          <a:ln>
            <a:solidFill>
              <a:schemeClr val="accent1"/>
            </a:solidFill>
          </a:ln>
          <a:effectLst>
            <a:glow rad="63500">
              <a:schemeClr val="bg1">
                <a:alpha val="75000"/>
              </a:schemeClr>
            </a:glow>
          </a:effectLst>
        </p:spPr>
      </p:pic>
      <p:pic>
        <p:nvPicPr>
          <p:cNvPr id="15" name="Picture 14" descr="JL7007_RainforestBirds_IFBC-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3618">
            <a:off x="8448450" y="2789477"/>
            <a:ext cx="2166403" cy="2691723"/>
          </a:xfrm>
          <a:prstGeom prst="rect">
            <a:avLst/>
          </a:prstGeom>
          <a:ln>
            <a:solidFill>
              <a:schemeClr val="accent1"/>
            </a:solidFill>
          </a:ln>
          <a:effectLst>
            <a:glow rad="63500">
              <a:schemeClr val="bg1">
                <a:alpha val="75000"/>
              </a:schemeClr>
            </a:glow>
          </a:effectLst>
        </p:spPr>
      </p:pic>
      <p:grpSp>
        <p:nvGrpSpPr>
          <p:cNvPr id="16" name="Group 15"/>
          <p:cNvGrpSpPr/>
          <p:nvPr/>
        </p:nvGrpSpPr>
        <p:grpSpPr>
          <a:xfrm>
            <a:off x="3932043" y="3485528"/>
            <a:ext cx="4332806" cy="2691723"/>
            <a:chOff x="3980951" y="3579108"/>
            <a:chExt cx="4332806" cy="2691723"/>
          </a:xfrm>
        </p:grpSpPr>
        <p:pic>
          <p:nvPicPr>
            <p:cNvPr id="17" name="Picture 16" descr="JL7007_RainforestBirds-4-L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0951" y="3579108"/>
              <a:ext cx="2166403" cy="2691723"/>
            </a:xfrm>
            <a:prstGeom prst="rect">
              <a:avLst/>
            </a:prstGeom>
            <a:ln>
              <a:solidFill>
                <a:schemeClr val="accent1"/>
              </a:solidFill>
            </a:ln>
            <a:effectLst>
              <a:glow rad="63500">
                <a:schemeClr val="bg1">
                  <a:alpha val="75000"/>
                </a:schemeClr>
              </a:glow>
            </a:effectLst>
          </p:spPr>
        </p:pic>
        <p:pic>
          <p:nvPicPr>
            <p:cNvPr id="21" name="Picture 20" descr="JL7007_RainforestBirds-5-L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7354" y="3579108"/>
              <a:ext cx="2166403" cy="2691723"/>
            </a:xfrm>
            <a:prstGeom prst="rect">
              <a:avLst/>
            </a:prstGeom>
            <a:ln>
              <a:solidFill>
                <a:schemeClr val="accent1"/>
              </a:solidFill>
            </a:ln>
            <a:effectLst>
              <a:glow rad="63500">
                <a:schemeClr val="bg1">
                  <a:alpha val="75000"/>
                </a:schemeClr>
              </a:glow>
            </a:effectLst>
          </p:spPr>
        </p:pic>
      </p:grpSp>
      <p:sp>
        <p:nvSpPr>
          <p:cNvPr id="22" name="Line Callout 1 21"/>
          <p:cNvSpPr/>
          <p:nvPr/>
        </p:nvSpPr>
        <p:spPr>
          <a:xfrm>
            <a:off x="1527350" y="4666129"/>
            <a:ext cx="2051600" cy="1328308"/>
          </a:xfrm>
          <a:prstGeom prst="borderCallout1">
            <a:avLst>
              <a:gd name="adj1" fmla="val -325"/>
              <a:gd name="adj2" fmla="val -2076"/>
              <a:gd name="adj3" fmla="val -75528"/>
              <a:gd name="adj4" fmla="val 122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Guide to the letter sounds and tricky words needed for each book</a:t>
            </a:r>
            <a:endParaRPr lang="en-US" dirty="0"/>
          </a:p>
        </p:txBody>
      </p:sp>
      <p:sp>
        <p:nvSpPr>
          <p:cNvPr id="23" name="Line Callout 1 22"/>
          <p:cNvSpPr/>
          <p:nvPr/>
        </p:nvSpPr>
        <p:spPr>
          <a:xfrm>
            <a:off x="8641023" y="1030620"/>
            <a:ext cx="2051600" cy="1324981"/>
          </a:xfrm>
          <a:prstGeom prst="borderCallout1">
            <a:avLst>
              <a:gd name="adj1" fmla="val 1310"/>
              <a:gd name="adj2" fmla="val 199"/>
              <a:gd name="adj3" fmla="val 151261"/>
              <a:gd name="adj4" fmla="val -86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Guidance for teachers and parents, including comprehension questions</a:t>
            </a:r>
            <a:endParaRPr lang="en-US" dirty="0"/>
          </a:p>
        </p:txBody>
      </p:sp>
      <p:sp>
        <p:nvSpPr>
          <p:cNvPr id="24" name="Line Callout 1 23"/>
          <p:cNvSpPr/>
          <p:nvPr/>
        </p:nvSpPr>
        <p:spPr>
          <a:xfrm>
            <a:off x="5067046" y="2055603"/>
            <a:ext cx="2062800" cy="1324981"/>
          </a:xfrm>
          <a:prstGeom prst="borderCallout1">
            <a:avLst>
              <a:gd name="adj1" fmla="val 97777"/>
              <a:gd name="adj2" fmla="val 1337"/>
              <a:gd name="adj3" fmla="val 129396"/>
              <a:gd name="adj4" fmla="val 34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Variety of interesting and engaging stories in decodable language</a:t>
            </a:r>
            <a:endParaRPr lang="en-US" dirty="0"/>
          </a:p>
        </p:txBody>
      </p:sp>
    </p:spTree>
    <p:extLst>
      <p:ext uri="{BB962C8B-B14F-4D97-AF65-F5344CB8AC3E}">
        <p14:creationId xmlns:p14="http://schemas.microsoft.com/office/powerpoint/2010/main" val="1023245078"/>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llyNov13 (6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438" y="1108296"/>
            <a:ext cx="2929552" cy="4402034"/>
          </a:xfrm>
          <a:prstGeom prst="rect">
            <a:avLst/>
          </a:prstGeom>
          <a:ln>
            <a:solidFill>
              <a:schemeClr val="accent1"/>
            </a:solidFill>
          </a:ln>
          <a:effectLst>
            <a:glow rad="63500">
              <a:schemeClr val="bg1">
                <a:alpha val="75000"/>
              </a:schemeClr>
            </a:glow>
          </a:effectLst>
        </p:spPr>
      </p:pic>
      <p:sp>
        <p:nvSpPr>
          <p:cNvPr id="3" name="Content Placeholder 2"/>
          <p:cNvSpPr>
            <a:spLocks noGrp="1"/>
          </p:cNvSpPr>
          <p:nvPr>
            <p:ph idx="1"/>
          </p:nvPr>
        </p:nvSpPr>
        <p:spPr>
          <a:xfrm>
            <a:off x="838200" y="1825625"/>
            <a:ext cx="6847317" cy="3899398"/>
          </a:xfrm>
        </p:spPr>
        <p:txBody>
          <a:bodyPr>
            <a:noAutofit/>
          </a:bodyPr>
          <a:lstStyle/>
          <a:p>
            <a:pPr marL="0" indent="0">
              <a:buNone/>
            </a:pPr>
            <a:r>
              <a:rPr lang="en-US" sz="2400" dirty="0" smtClean="0">
                <a:solidFill>
                  <a:srgbClr val="2F5597"/>
                </a:solidFill>
              </a:rPr>
              <a:t>Jolly Phonics continues with Jolly Grammar and builds on the foundation and its 5 key skills:</a:t>
            </a:r>
          </a:p>
          <a:p>
            <a:pPr marL="0" indent="0">
              <a:buNone/>
            </a:pPr>
            <a:endParaRPr lang="en-US" sz="2400" dirty="0" smtClean="0">
              <a:solidFill>
                <a:srgbClr val="2F5597"/>
              </a:solidFill>
            </a:endParaRPr>
          </a:p>
          <a:p>
            <a:pPr marL="0" indent="0">
              <a:buNone/>
            </a:pPr>
            <a:r>
              <a:rPr lang="en-US" sz="2400" dirty="0" smtClean="0">
                <a:solidFill>
                  <a:srgbClr val="2F5597"/>
                </a:solidFill>
              </a:rPr>
              <a:t>1. Learning the letter sounds</a:t>
            </a:r>
          </a:p>
          <a:p>
            <a:pPr marL="0" indent="0">
              <a:buNone/>
            </a:pPr>
            <a:r>
              <a:rPr lang="en-US" sz="2400" dirty="0" smtClean="0">
                <a:solidFill>
                  <a:srgbClr val="2F5597"/>
                </a:solidFill>
              </a:rPr>
              <a:t>2. Learning letter formation</a:t>
            </a:r>
          </a:p>
          <a:p>
            <a:pPr marL="0" indent="0">
              <a:buNone/>
            </a:pPr>
            <a:r>
              <a:rPr lang="en-US" sz="2400" dirty="0" smtClean="0">
                <a:solidFill>
                  <a:srgbClr val="2F5597"/>
                </a:solidFill>
              </a:rPr>
              <a:t>3. Blending</a:t>
            </a:r>
          </a:p>
          <a:p>
            <a:pPr marL="0" indent="0">
              <a:buNone/>
            </a:pPr>
            <a:r>
              <a:rPr lang="en-US" sz="2400" dirty="0" smtClean="0">
                <a:solidFill>
                  <a:srgbClr val="2F5597"/>
                </a:solidFill>
              </a:rPr>
              <a:t>4. Identifying sounds in words (segmenting)</a:t>
            </a:r>
          </a:p>
          <a:p>
            <a:pPr marL="0" indent="0">
              <a:buNone/>
            </a:pPr>
            <a:r>
              <a:rPr lang="en-US" sz="2400" dirty="0" smtClean="0">
                <a:solidFill>
                  <a:srgbClr val="2F5597"/>
                </a:solidFill>
              </a:rPr>
              <a:t>5. Tricky words</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4743408"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The 5 Basic Skills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9" name="Rectangle 8">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Tree>
    <p:extLst>
      <p:ext uri="{BB962C8B-B14F-4D97-AF65-F5344CB8AC3E}">
        <p14:creationId xmlns:p14="http://schemas.microsoft.com/office/powerpoint/2010/main" val="1026578160"/>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
        <p:nvSpPr>
          <p:cNvPr id="12" name="Rectangle 11">
            <a:extLst>
              <a:ext uri="{FF2B5EF4-FFF2-40B4-BE49-F238E27FC236}">
                <a16:creationId xmlns:a16="http://schemas.microsoft.com/office/drawing/2014/main" xmlns="" id="{D6B508DF-B9DC-0548-90B6-1A69A899DE80}"/>
              </a:ext>
            </a:extLst>
          </p:cNvPr>
          <p:cNvSpPr/>
          <p:nvPr/>
        </p:nvSpPr>
        <p:spPr>
          <a:xfrm>
            <a:off x="190499" y="370090"/>
            <a:ext cx="5177925"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t>Jolly Phonics </a:t>
            </a:r>
            <a:r>
              <a:rPr lang="en-GB" sz="2800" dirty="0" err="1"/>
              <a:t>Decodable</a:t>
            </a:r>
            <a:r>
              <a:rPr lang="en-GB" sz="2800" dirty="0"/>
              <a:t> Readers</a:t>
            </a:r>
            <a:endParaRPr lang="en-US" sz="2800" dirty="0"/>
          </a:p>
        </p:txBody>
      </p:sp>
      <p:pic>
        <p:nvPicPr>
          <p:cNvPr id="18" name="Picture 17" descr="JL8868_JL8806_DrumsAndDrummers_Prec-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43818">
            <a:off x="9125273" y="280297"/>
            <a:ext cx="1368455" cy="1700285"/>
          </a:xfrm>
          <a:prstGeom prst="rect">
            <a:avLst/>
          </a:prstGeom>
          <a:ln>
            <a:solidFill>
              <a:schemeClr val="accent1"/>
            </a:solidFill>
          </a:ln>
          <a:effectLst>
            <a:glow rad="63500">
              <a:schemeClr val="bg1">
                <a:alpha val="75000"/>
              </a:schemeClr>
            </a:glow>
          </a:effectLst>
        </p:spPr>
      </p:pic>
      <p:pic>
        <p:nvPicPr>
          <p:cNvPr id="19" name="Picture 18" descr="Screenshot 2021-06-02 at 14.53.2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34451" y="1468158"/>
            <a:ext cx="5846264" cy="4656617"/>
          </a:xfrm>
          <a:prstGeom prst="rect">
            <a:avLst/>
          </a:prstGeom>
          <a:ln>
            <a:solidFill>
              <a:schemeClr val="accent1"/>
            </a:solidFill>
          </a:ln>
          <a:effectLst>
            <a:glow rad="63500">
              <a:schemeClr val="bg1">
                <a:alpha val="75000"/>
              </a:schemeClr>
            </a:glow>
          </a:effectLst>
        </p:spPr>
      </p:pic>
      <p:pic>
        <p:nvPicPr>
          <p:cNvPr id="25" name="Picture 24" descr="Book11_RedJacksFort_Prec-1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54396">
            <a:off x="452060" y="4085536"/>
            <a:ext cx="1604407" cy="1186613"/>
          </a:xfrm>
          <a:prstGeom prst="rect">
            <a:avLst/>
          </a:prstGeom>
          <a:ln>
            <a:solidFill>
              <a:schemeClr val="accent1"/>
            </a:solidFill>
          </a:ln>
          <a:effectLst>
            <a:glow rad="101600">
              <a:schemeClr val="bg1">
                <a:alpha val="75000"/>
              </a:schemeClr>
            </a:glow>
          </a:effectLst>
        </p:spPr>
      </p:pic>
      <p:pic>
        <p:nvPicPr>
          <p:cNvPr id="26" name="Picture 25" descr="Reader-2C.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30200">
            <a:off x="10340910" y="959806"/>
            <a:ext cx="1276318" cy="1738345"/>
          </a:xfrm>
          <a:prstGeom prst="rect">
            <a:avLst/>
          </a:prstGeom>
          <a:ln>
            <a:solidFill>
              <a:schemeClr val="accent1"/>
            </a:solidFill>
          </a:ln>
          <a:effectLst>
            <a:glow rad="101600">
              <a:schemeClr val="bg1">
                <a:alpha val="75000"/>
              </a:schemeClr>
            </a:glow>
          </a:effectLst>
        </p:spPr>
      </p:pic>
      <p:pic>
        <p:nvPicPr>
          <p:cNvPr id="27" name="Picture 26" descr="Reader-3C.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433027">
            <a:off x="9337470" y="2114265"/>
            <a:ext cx="1276318" cy="1738345"/>
          </a:xfrm>
          <a:prstGeom prst="rect">
            <a:avLst/>
          </a:prstGeom>
          <a:ln>
            <a:solidFill>
              <a:schemeClr val="accent1"/>
            </a:solidFill>
          </a:ln>
          <a:effectLst>
            <a:glow rad="101600">
              <a:schemeClr val="bg1">
                <a:alpha val="75000"/>
              </a:schemeClr>
            </a:glow>
          </a:effectLst>
        </p:spPr>
      </p:pic>
      <p:pic>
        <p:nvPicPr>
          <p:cNvPr id="28" name="Picture 27" descr="Reader-4A.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0200">
            <a:off x="10573686" y="2629570"/>
            <a:ext cx="1276318" cy="1738345"/>
          </a:xfrm>
          <a:prstGeom prst="rect">
            <a:avLst/>
          </a:prstGeom>
          <a:ln>
            <a:solidFill>
              <a:schemeClr val="accent1"/>
            </a:solidFill>
          </a:ln>
          <a:effectLst>
            <a:glow rad="101600">
              <a:schemeClr val="bg1">
                <a:alpha val="75000"/>
              </a:schemeClr>
            </a:glow>
          </a:effectLst>
        </p:spPr>
      </p:pic>
      <p:pic>
        <p:nvPicPr>
          <p:cNvPr id="29" name="Picture 28" descr="4b_MmmSnacks_BEprec-4-LR.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362097">
            <a:off x="1405298" y="2708933"/>
            <a:ext cx="1276318" cy="1276318"/>
          </a:xfrm>
          <a:prstGeom prst="rect">
            <a:avLst/>
          </a:prstGeom>
          <a:ln>
            <a:solidFill>
              <a:schemeClr val="accent1"/>
            </a:solidFill>
          </a:ln>
          <a:effectLst>
            <a:glow rad="101600">
              <a:schemeClr val="bg1">
                <a:alpha val="75000"/>
              </a:schemeClr>
            </a:glow>
          </a:effectLst>
        </p:spPr>
      </p:pic>
      <p:pic>
        <p:nvPicPr>
          <p:cNvPr id="30" name="Picture 29" descr="JL7007_RainforestBirds-4-LR.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433027">
            <a:off x="9553480" y="3789968"/>
            <a:ext cx="1384640" cy="1720394"/>
          </a:xfrm>
          <a:prstGeom prst="rect">
            <a:avLst/>
          </a:prstGeom>
          <a:ln>
            <a:solidFill>
              <a:schemeClr val="accent1"/>
            </a:solidFill>
          </a:ln>
          <a:effectLst>
            <a:glow rad="101600">
              <a:schemeClr val="bg1">
                <a:alpha val="75000"/>
              </a:schemeClr>
            </a:glow>
          </a:effectLst>
        </p:spPr>
      </p:pic>
      <p:pic>
        <p:nvPicPr>
          <p:cNvPr id="31" name="Picture 30" descr="Read &amp; See1.psd"/>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0500" y="1349899"/>
            <a:ext cx="2074315" cy="14688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694306"/>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691" y="1725844"/>
            <a:ext cx="5066320" cy="4351338"/>
          </a:xfrm>
        </p:spPr>
        <p:txBody>
          <a:bodyPr>
            <a:normAutofit lnSpcReduction="10000"/>
          </a:bodyPr>
          <a:lstStyle/>
          <a:p>
            <a:pPr marL="0" indent="0" algn="ctr">
              <a:buNone/>
            </a:pPr>
            <a:r>
              <a:rPr lang="en-US" dirty="0" smtClean="0">
                <a:solidFill>
                  <a:srgbClr val="2F5597"/>
                </a:solidFill>
              </a:rPr>
              <a:t>Jolly Learning Ltd</a:t>
            </a:r>
          </a:p>
          <a:p>
            <a:pPr marL="0" indent="0" algn="ctr">
              <a:buNone/>
            </a:pPr>
            <a:r>
              <a:rPr lang="en-US" dirty="0" err="1" smtClean="0">
                <a:solidFill>
                  <a:srgbClr val="2F5597"/>
                </a:solidFill>
              </a:rPr>
              <a:t>Tailours</a:t>
            </a:r>
            <a:r>
              <a:rPr lang="en-US" dirty="0" smtClean="0">
                <a:solidFill>
                  <a:srgbClr val="2F5597"/>
                </a:solidFill>
              </a:rPr>
              <a:t> House,</a:t>
            </a:r>
          </a:p>
          <a:p>
            <a:pPr marL="0" indent="0" algn="ctr">
              <a:buNone/>
            </a:pPr>
            <a:r>
              <a:rPr lang="en-US" dirty="0" smtClean="0">
                <a:solidFill>
                  <a:srgbClr val="2F5597"/>
                </a:solidFill>
              </a:rPr>
              <a:t>High Road,</a:t>
            </a:r>
          </a:p>
          <a:p>
            <a:pPr marL="0" indent="0" algn="ctr">
              <a:buNone/>
            </a:pPr>
            <a:r>
              <a:rPr lang="en-US" dirty="0" err="1" smtClean="0">
                <a:solidFill>
                  <a:srgbClr val="2F5597"/>
                </a:solidFill>
              </a:rPr>
              <a:t>Chigwell</a:t>
            </a:r>
            <a:r>
              <a:rPr lang="en-US" dirty="0" smtClean="0">
                <a:solidFill>
                  <a:srgbClr val="2F5597"/>
                </a:solidFill>
              </a:rPr>
              <a:t>,</a:t>
            </a:r>
          </a:p>
          <a:p>
            <a:pPr marL="0" indent="0" algn="ctr">
              <a:buNone/>
            </a:pPr>
            <a:r>
              <a:rPr lang="en-US" dirty="0" smtClean="0">
                <a:solidFill>
                  <a:srgbClr val="2F5597"/>
                </a:solidFill>
              </a:rPr>
              <a:t>Essex,</a:t>
            </a:r>
          </a:p>
          <a:p>
            <a:pPr marL="0" indent="0" algn="ctr">
              <a:buNone/>
            </a:pPr>
            <a:r>
              <a:rPr lang="en-US" dirty="0" smtClean="0">
                <a:solidFill>
                  <a:srgbClr val="2F5597"/>
                </a:solidFill>
              </a:rPr>
              <a:t>IG7 6DL</a:t>
            </a:r>
          </a:p>
          <a:p>
            <a:pPr marL="0" indent="0" algn="ctr">
              <a:buNone/>
            </a:pPr>
            <a:endParaRPr lang="en-US" dirty="0">
              <a:solidFill>
                <a:srgbClr val="2F5597"/>
              </a:solidFill>
            </a:endParaRPr>
          </a:p>
          <a:p>
            <a:pPr marL="0" indent="0" algn="ctr">
              <a:buNone/>
            </a:pPr>
            <a:r>
              <a:rPr lang="en-US" dirty="0" smtClean="0">
                <a:solidFill>
                  <a:srgbClr val="2F5597"/>
                </a:solidFill>
              </a:rPr>
              <a:t>(T) +44 20 8501 0405</a:t>
            </a:r>
          </a:p>
          <a:p>
            <a:pPr marL="0" indent="0" algn="ctr">
              <a:buNone/>
            </a:pPr>
            <a:r>
              <a:rPr lang="en-US" dirty="0" smtClean="0">
                <a:solidFill>
                  <a:srgbClr val="2F5597"/>
                </a:solidFill>
              </a:rPr>
              <a:t>(F) +44 20 8500 1696</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Contact</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7" name="Content Placeholder 2"/>
          <p:cNvSpPr txBox="1">
            <a:spLocks/>
          </p:cNvSpPr>
          <p:nvPr/>
        </p:nvSpPr>
        <p:spPr>
          <a:xfrm>
            <a:off x="5998019" y="1725844"/>
            <a:ext cx="5066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2F5597"/>
                </a:solidFill>
              </a:rPr>
              <a:t>(E) </a:t>
            </a:r>
            <a:r>
              <a:rPr lang="en-US" dirty="0" smtClean="0">
                <a:solidFill>
                  <a:srgbClr val="2F5597"/>
                </a:solidFill>
                <a:hlinkClick r:id="rId2"/>
              </a:rPr>
              <a:t>info@jollylearning.co.uk</a:t>
            </a:r>
            <a:endParaRPr lang="en-US" dirty="0" smtClean="0">
              <a:solidFill>
                <a:srgbClr val="2F5597"/>
              </a:solidFill>
            </a:endParaRPr>
          </a:p>
          <a:p>
            <a:pPr marL="0" indent="0" algn="ctr">
              <a:buFont typeface="Arial" panose="020B0604020202020204" pitchFamily="34" charset="0"/>
              <a:buNone/>
            </a:pPr>
            <a:r>
              <a:rPr lang="en-US" dirty="0" smtClean="0">
                <a:solidFill>
                  <a:srgbClr val="2F5597"/>
                </a:solidFill>
              </a:rPr>
              <a:t>(W) </a:t>
            </a:r>
            <a:r>
              <a:rPr lang="en-US" dirty="0" smtClean="0">
                <a:solidFill>
                  <a:srgbClr val="2F5597"/>
                </a:solidFill>
                <a:hlinkClick r:id="rId3"/>
              </a:rPr>
              <a:t>www.jollylearning.co.uk</a:t>
            </a:r>
            <a:endParaRPr lang="en-US" dirty="0" smtClean="0">
              <a:solidFill>
                <a:srgbClr val="2F5597"/>
              </a:solidFill>
            </a:endParaRPr>
          </a:p>
          <a:p>
            <a:pPr marL="0" indent="0" algn="ctr">
              <a:buFont typeface="Arial" panose="020B0604020202020204" pitchFamily="34" charset="0"/>
              <a:buNone/>
            </a:pPr>
            <a:endParaRPr lang="en-US" dirty="0">
              <a:solidFill>
                <a:srgbClr val="2F5597"/>
              </a:solidFill>
            </a:endParaRPr>
          </a:p>
          <a:p>
            <a:pPr marL="0" indent="0" algn="ctr">
              <a:buFont typeface="Arial" panose="020B0604020202020204" pitchFamily="34" charset="0"/>
              <a:buNone/>
            </a:pPr>
            <a:r>
              <a:rPr lang="en-US" dirty="0" smtClean="0">
                <a:solidFill>
                  <a:srgbClr val="2F5597"/>
                </a:solidFill>
              </a:rPr>
              <a:t>Social Media:</a:t>
            </a:r>
          </a:p>
          <a:p>
            <a:pPr marL="0" indent="0" algn="ctr">
              <a:buFont typeface="Arial" panose="020B0604020202020204" pitchFamily="34" charset="0"/>
              <a:buNone/>
            </a:pPr>
            <a:r>
              <a:rPr lang="en-US" dirty="0" smtClean="0">
                <a:solidFill>
                  <a:srgbClr val="2F5597"/>
                </a:solidFill>
              </a:rPr>
              <a:t>@Jolly Learning</a:t>
            </a:r>
            <a:endParaRPr lang="en-US" dirty="0">
              <a:solidFill>
                <a:srgbClr val="2F5597"/>
              </a:solidFill>
            </a:endParaRPr>
          </a:p>
        </p:txBody>
      </p:sp>
      <p:grpSp>
        <p:nvGrpSpPr>
          <p:cNvPr id="12" name="Group 11"/>
          <p:cNvGrpSpPr/>
          <p:nvPr/>
        </p:nvGrpSpPr>
        <p:grpSpPr>
          <a:xfrm>
            <a:off x="7189027" y="4311740"/>
            <a:ext cx="2841862" cy="741560"/>
            <a:chOff x="7099147" y="4376115"/>
            <a:chExt cx="2841862" cy="741560"/>
          </a:xfrm>
        </p:grpSpPr>
        <p:pic>
          <p:nvPicPr>
            <p:cNvPr id="8" name="Picture 7" descr="Facebook Logo CMYK.ps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9147" y="4376115"/>
              <a:ext cx="741560" cy="741560"/>
            </a:xfrm>
            <a:prstGeom prst="rect">
              <a:avLst/>
            </a:prstGeom>
          </p:spPr>
        </p:pic>
        <p:pic>
          <p:nvPicPr>
            <p:cNvPr id="9" name="Picture 8" descr="Instagram Logo CMYK.ps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9958" y="4431420"/>
              <a:ext cx="630950" cy="630950"/>
            </a:xfrm>
            <a:prstGeom prst="rect">
              <a:avLst/>
            </a:prstGeom>
          </p:spPr>
        </p:pic>
        <p:pic>
          <p:nvPicPr>
            <p:cNvPr id="10" name="Picture 9" descr="Twitter-logo-2021.ps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9857" y="4431420"/>
              <a:ext cx="630951" cy="630951"/>
            </a:xfrm>
            <a:prstGeom prst="rect">
              <a:avLst/>
            </a:prstGeom>
          </p:spPr>
        </p:pic>
        <p:pic>
          <p:nvPicPr>
            <p:cNvPr id="11" name="Picture 10" descr="YouTube Logo CMYK.ps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10058" y="4431420"/>
              <a:ext cx="630951" cy="630951"/>
            </a:xfrm>
            <a:prstGeom prst="rect">
              <a:avLst/>
            </a:prstGeom>
          </p:spPr>
        </p:pic>
      </p:grpSp>
      <p:sp>
        <p:nvSpPr>
          <p:cNvPr id="13" name="Rectangle 12">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Tree>
    <p:extLst>
      <p:ext uri="{BB962C8B-B14F-4D97-AF65-F5344CB8AC3E}">
        <p14:creationId xmlns:p14="http://schemas.microsoft.com/office/powerpoint/2010/main" val="273874100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854184" cy="4351338"/>
          </a:xfrm>
        </p:spPr>
        <p:txBody>
          <a:bodyPr/>
          <a:lstStyle/>
          <a:p>
            <a:pPr>
              <a:buFont typeface="Wingdings" charset="2"/>
              <a:buChar char="ü"/>
            </a:pPr>
            <a:r>
              <a:rPr lang="en-US" dirty="0" smtClean="0">
                <a:solidFill>
                  <a:srgbClr val="2F5597"/>
                </a:solidFill>
              </a:rPr>
              <a:t>Extends Jolly Phonics to a 7-year literacy programme</a:t>
            </a:r>
          </a:p>
          <a:p>
            <a:pPr>
              <a:buFont typeface="Wingdings" charset="2"/>
              <a:buChar char="ü"/>
            </a:pPr>
            <a:r>
              <a:rPr lang="en-US" dirty="0" smtClean="0">
                <a:solidFill>
                  <a:srgbClr val="2F5597"/>
                </a:solidFill>
              </a:rPr>
              <a:t>Revises and extends phonics knowledge</a:t>
            </a:r>
          </a:p>
          <a:p>
            <a:pPr>
              <a:buFont typeface="Wingdings" charset="2"/>
              <a:buChar char="ü"/>
            </a:pPr>
            <a:r>
              <a:rPr lang="en-US" dirty="0" smtClean="0">
                <a:solidFill>
                  <a:srgbClr val="2F5597"/>
                </a:solidFill>
              </a:rPr>
              <a:t>Systematic teaching of spelling, grammar and punctuation</a:t>
            </a:r>
          </a:p>
          <a:p>
            <a:pPr>
              <a:buFont typeface="Wingdings" charset="2"/>
              <a:buChar char="ü"/>
            </a:pPr>
            <a:r>
              <a:rPr lang="en-US" dirty="0" smtClean="0">
                <a:solidFill>
                  <a:srgbClr val="2F5597"/>
                </a:solidFill>
              </a:rPr>
              <a:t>2 lessons per week </a:t>
            </a:r>
            <a:r>
              <a:rPr lang="mr-IN" dirty="0" smtClean="0">
                <a:solidFill>
                  <a:srgbClr val="2F5597"/>
                </a:solidFill>
              </a:rPr>
              <a:t>–</a:t>
            </a:r>
            <a:r>
              <a:rPr lang="en-US" dirty="0" smtClean="0">
                <a:solidFill>
                  <a:srgbClr val="2F5597"/>
                </a:solidFill>
              </a:rPr>
              <a:t> 1 spelling, and 1 grammar or punctuation</a:t>
            </a:r>
          </a:p>
          <a:p>
            <a:pPr>
              <a:buFont typeface="Wingdings" charset="2"/>
              <a:buChar char="ü"/>
            </a:pPr>
            <a:r>
              <a:rPr lang="en-US" dirty="0" smtClean="0">
                <a:solidFill>
                  <a:srgbClr val="2F5597"/>
                </a:solidFill>
              </a:rPr>
              <a:t>Multi-sensory teaching that lifts teaching off the pages</a:t>
            </a:r>
          </a:p>
          <a:p>
            <a:pPr>
              <a:buFont typeface="Wingdings" charset="2"/>
              <a:buChar char="ü"/>
            </a:pPr>
            <a:r>
              <a:rPr lang="en-US" dirty="0" smtClean="0">
                <a:solidFill>
                  <a:srgbClr val="2F5597"/>
                </a:solidFill>
              </a:rPr>
              <a:t>Improves children’s written and oral expression</a:t>
            </a:r>
            <a:endParaRPr lang="en-US" dirty="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Spelling, Grammar and Punctuation</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pic>
        <p:nvPicPr>
          <p:cNvPr id="7" name="Picture 6" descr="JollyNov13-(17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2104">
            <a:off x="9501785" y="1749236"/>
            <a:ext cx="2295887" cy="3449219"/>
          </a:xfrm>
          <a:prstGeom prst="rect">
            <a:avLst/>
          </a:prstGeom>
          <a:ln>
            <a:solidFill>
              <a:schemeClr val="accent1"/>
            </a:solidFill>
          </a:ln>
          <a:effectLst>
            <a:glow rad="101600">
              <a:schemeClr val="bg1">
                <a:alpha val="75000"/>
              </a:schemeClr>
            </a:glow>
          </a:effectLst>
        </p:spPr>
      </p:pic>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Tree>
    <p:extLst>
      <p:ext uri="{BB962C8B-B14F-4D97-AF65-F5344CB8AC3E}">
        <p14:creationId xmlns:p14="http://schemas.microsoft.com/office/powerpoint/2010/main" val="338836295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847317" cy="3899398"/>
          </a:xfrm>
        </p:spPr>
        <p:txBody>
          <a:bodyPr>
            <a:normAutofit/>
          </a:bodyPr>
          <a:lstStyle/>
          <a:p>
            <a:pPr marL="0" indent="0">
              <a:buNone/>
            </a:pPr>
            <a:r>
              <a:rPr lang="en-US" dirty="0" smtClean="0">
                <a:solidFill>
                  <a:srgbClr val="2F5597"/>
                </a:solidFill>
              </a:rPr>
              <a:t>Jolly Grammars 1-6 each contain one year of spelling, with two lessons per week:</a:t>
            </a:r>
          </a:p>
          <a:p>
            <a:pPr marL="0" indent="0">
              <a:buNone/>
            </a:pPr>
            <a:endParaRPr lang="en-US" dirty="0" smtClean="0">
              <a:solidFill>
                <a:srgbClr val="2F5597"/>
              </a:solidFill>
            </a:endParaRPr>
          </a:p>
          <a:p>
            <a:pPr>
              <a:buFontTx/>
              <a:buChar char="-"/>
            </a:pPr>
            <a:r>
              <a:rPr lang="en-US" dirty="0" smtClean="0">
                <a:solidFill>
                  <a:srgbClr val="2F5597"/>
                </a:solidFill>
              </a:rPr>
              <a:t>1 x Spelling lesson</a:t>
            </a:r>
          </a:p>
          <a:p>
            <a:pPr>
              <a:buFontTx/>
              <a:buChar char="-"/>
            </a:pPr>
            <a:r>
              <a:rPr lang="en-US" dirty="0" smtClean="0">
                <a:solidFill>
                  <a:srgbClr val="2F5597"/>
                </a:solidFill>
              </a:rPr>
              <a:t>1 x Grammar OR Punctuation lesson</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4743408"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1-6</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9" name="Picture 8" descr="JollyNov13 (18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164" y="1270090"/>
            <a:ext cx="2949848" cy="1957961"/>
          </a:xfrm>
          <a:prstGeom prst="rect">
            <a:avLst/>
          </a:prstGeom>
          <a:ln>
            <a:solidFill>
              <a:schemeClr val="accent1"/>
            </a:solidFill>
          </a:ln>
          <a:effectLst>
            <a:glow rad="101600">
              <a:schemeClr val="bg1">
                <a:alpha val="75000"/>
              </a:schemeClr>
            </a:glow>
          </a:effectLst>
        </p:spPr>
      </p:pic>
      <p:pic>
        <p:nvPicPr>
          <p:cNvPr id="10" name="Picture 9" descr="JollyNov13 (21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041" y="3403689"/>
            <a:ext cx="2997770" cy="1995016"/>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1289314743"/>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854184" cy="4351338"/>
          </a:xfrm>
        </p:spPr>
        <p:txBody>
          <a:bodyPr>
            <a:normAutofit lnSpcReduction="10000"/>
          </a:bodyPr>
          <a:lstStyle/>
          <a:p>
            <a:pPr marL="0" indent="0">
              <a:buNone/>
            </a:pPr>
            <a:r>
              <a:rPr lang="en-US" b="1" dirty="0" smtClean="0">
                <a:solidFill>
                  <a:srgbClr val="2F5597"/>
                </a:solidFill>
              </a:rPr>
              <a:t>Spelling</a:t>
            </a:r>
            <a:r>
              <a:rPr lang="en-US" dirty="0" smtClean="0">
                <a:solidFill>
                  <a:srgbClr val="2F5597"/>
                </a:solidFill>
              </a:rPr>
              <a:t> lessons provide:</a:t>
            </a:r>
          </a:p>
          <a:p>
            <a:pPr marL="0" indent="0">
              <a:buNone/>
            </a:pPr>
            <a:endParaRPr lang="en-US" dirty="0" smtClean="0">
              <a:solidFill>
                <a:srgbClr val="2F5597"/>
              </a:solidFill>
            </a:endParaRPr>
          </a:p>
          <a:p>
            <a:pPr>
              <a:buFont typeface="Wingdings" charset="2"/>
              <a:buChar char="ü"/>
            </a:pPr>
            <a:r>
              <a:rPr lang="en-US" dirty="0" smtClean="0">
                <a:solidFill>
                  <a:srgbClr val="2F5597"/>
                </a:solidFill>
              </a:rPr>
              <a:t>Reinforcement of phonic knowledge (digraphs, alternatives, tricky words)</a:t>
            </a:r>
          </a:p>
          <a:p>
            <a:pPr>
              <a:buFont typeface="Wingdings" charset="2"/>
              <a:buChar char="ü"/>
            </a:pPr>
            <a:endParaRPr lang="en-US" dirty="0" smtClean="0">
              <a:solidFill>
                <a:srgbClr val="2F5597"/>
              </a:solidFill>
            </a:endParaRPr>
          </a:p>
          <a:p>
            <a:pPr>
              <a:buFont typeface="Wingdings" charset="2"/>
              <a:buChar char="ü"/>
            </a:pPr>
            <a:r>
              <a:rPr lang="en-US" dirty="0" smtClean="0">
                <a:solidFill>
                  <a:srgbClr val="2F5597"/>
                </a:solidFill>
              </a:rPr>
              <a:t>Extension of phonic knowledge</a:t>
            </a:r>
          </a:p>
          <a:p>
            <a:pPr lvl="1">
              <a:buFont typeface="Wingdings" charset="2"/>
              <a:buChar char="ü"/>
            </a:pPr>
            <a:r>
              <a:rPr lang="en-US" dirty="0" smtClean="0">
                <a:solidFill>
                  <a:srgbClr val="2F5597"/>
                </a:solidFill>
              </a:rPr>
              <a:t>New spelling patterns</a:t>
            </a:r>
          </a:p>
          <a:p>
            <a:pPr lvl="1">
              <a:buFont typeface="Wingdings" charset="2"/>
              <a:buChar char="ü"/>
            </a:pPr>
            <a:r>
              <a:rPr lang="en-US" dirty="0" smtClean="0">
                <a:solidFill>
                  <a:srgbClr val="2F5597"/>
                </a:solidFill>
              </a:rPr>
              <a:t>Consonant blends</a:t>
            </a:r>
          </a:p>
          <a:p>
            <a:pPr lvl="1">
              <a:buFont typeface="Wingdings" charset="2"/>
              <a:buChar char="ü"/>
            </a:pPr>
            <a:r>
              <a:rPr lang="en-US" dirty="0" smtClean="0">
                <a:solidFill>
                  <a:srgbClr val="2F5597"/>
                </a:solidFill>
              </a:rPr>
              <a:t>Short vowels</a:t>
            </a:r>
          </a:p>
          <a:p>
            <a:pPr lvl="1">
              <a:buFont typeface="Wingdings" charset="2"/>
              <a:buChar char="ü"/>
            </a:pPr>
            <a:r>
              <a:rPr lang="en-US" dirty="0">
                <a:solidFill>
                  <a:srgbClr val="2F5597"/>
                </a:solidFill>
              </a:rPr>
              <a:t>S</a:t>
            </a:r>
            <a:r>
              <a:rPr lang="en-US" dirty="0" smtClean="0">
                <a:solidFill>
                  <a:srgbClr val="2F5597"/>
                </a:solidFill>
              </a:rPr>
              <a:t>yllables</a:t>
            </a: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 Spelling</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9" name="Picture 8" descr="JollyNov13 (7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438" y="1108296"/>
            <a:ext cx="2929552" cy="4402032"/>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1835056111"/>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854184" cy="3604937"/>
          </a:xfrm>
        </p:spPr>
        <p:txBody>
          <a:bodyPr>
            <a:normAutofit lnSpcReduction="10000"/>
          </a:bodyPr>
          <a:lstStyle/>
          <a:p>
            <a:pPr marL="0" indent="0">
              <a:buNone/>
            </a:pPr>
            <a:r>
              <a:rPr lang="en-US" b="1" dirty="0" smtClean="0">
                <a:solidFill>
                  <a:srgbClr val="2F5597"/>
                </a:solidFill>
              </a:rPr>
              <a:t>Grammar and punctuation </a:t>
            </a:r>
            <a:r>
              <a:rPr lang="en-US" dirty="0" smtClean="0">
                <a:solidFill>
                  <a:srgbClr val="2F5597"/>
                </a:solidFill>
              </a:rPr>
              <a:t>lessons provide:</a:t>
            </a:r>
          </a:p>
          <a:p>
            <a:pPr marL="0" indent="0">
              <a:buNone/>
            </a:pPr>
            <a:endParaRPr lang="en-US" sz="1000" dirty="0" smtClean="0">
              <a:solidFill>
                <a:srgbClr val="2F5597"/>
              </a:solidFill>
            </a:endParaRPr>
          </a:p>
          <a:p>
            <a:pPr>
              <a:buFont typeface="Wingdings" charset="2"/>
              <a:buChar char="ü"/>
            </a:pPr>
            <a:r>
              <a:rPr lang="en-US" dirty="0" smtClean="0">
                <a:solidFill>
                  <a:srgbClr val="2F5597"/>
                </a:solidFill>
              </a:rPr>
              <a:t>Sentence writing</a:t>
            </a:r>
          </a:p>
          <a:p>
            <a:pPr>
              <a:buFont typeface="Wingdings" charset="2"/>
              <a:buChar char="ü"/>
            </a:pPr>
            <a:r>
              <a:rPr lang="en-US" dirty="0" smtClean="0">
                <a:solidFill>
                  <a:srgbClr val="2F5597"/>
                </a:solidFill>
              </a:rPr>
              <a:t>Parts of speech / parsing</a:t>
            </a:r>
          </a:p>
          <a:p>
            <a:pPr>
              <a:buFont typeface="Wingdings" charset="2"/>
              <a:buChar char="ü"/>
            </a:pPr>
            <a:r>
              <a:rPr lang="en-US" dirty="0" smtClean="0">
                <a:solidFill>
                  <a:srgbClr val="2F5597"/>
                </a:solidFill>
              </a:rPr>
              <a:t>Verb tenses</a:t>
            </a:r>
          </a:p>
          <a:p>
            <a:pPr>
              <a:buFont typeface="Wingdings" charset="2"/>
              <a:buChar char="ü"/>
            </a:pPr>
            <a:r>
              <a:rPr lang="en-US" dirty="0" smtClean="0">
                <a:solidFill>
                  <a:srgbClr val="2F5597"/>
                </a:solidFill>
              </a:rPr>
              <a:t>Punctuation</a:t>
            </a:r>
          </a:p>
          <a:p>
            <a:pPr>
              <a:buFont typeface="Wingdings" charset="2"/>
              <a:buChar char="ü"/>
            </a:pPr>
            <a:r>
              <a:rPr lang="en-US" dirty="0" smtClean="0">
                <a:solidFill>
                  <a:srgbClr val="2F5597"/>
                </a:solidFill>
              </a:rPr>
              <a:t>Dictionary work</a:t>
            </a:r>
          </a:p>
          <a:p>
            <a:pPr>
              <a:buFont typeface="Wingdings" charset="2"/>
              <a:buChar char="ü"/>
            </a:pPr>
            <a:r>
              <a:rPr lang="en-US" dirty="0" smtClean="0">
                <a:solidFill>
                  <a:srgbClr val="2F5597"/>
                </a:solidFill>
              </a:rPr>
              <a:t>Vocabulary work</a:t>
            </a:r>
          </a:p>
          <a:p>
            <a:pPr>
              <a:buFont typeface="Wingdings" charset="2"/>
              <a:buChar char="ü"/>
            </a:pPr>
            <a:endParaRPr lang="en-US" dirty="0" smtClean="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Jolly Grammar </a:t>
            </a:r>
            <a:r>
              <a:rPr lang="mr-IN" sz="2800" dirty="0" smtClean="0"/>
              <a:t>–</a:t>
            </a:r>
            <a:r>
              <a:rPr lang="en-US" sz="2800" dirty="0" smtClean="0"/>
              <a:t> Grammar and Punctuation</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7" name="Content Placeholder 2"/>
          <p:cNvSpPr txBox="1">
            <a:spLocks/>
          </p:cNvSpPr>
          <p:nvPr/>
        </p:nvSpPr>
        <p:spPr>
          <a:xfrm>
            <a:off x="1340937" y="5302082"/>
            <a:ext cx="8854184" cy="834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en-US" dirty="0" smtClean="0">
                <a:solidFill>
                  <a:srgbClr val="2F5597"/>
                </a:solidFill>
              </a:rPr>
              <a:t>Proofreading</a:t>
            </a:r>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9" name="Picture 8" descr="JollyNov13-(37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438" y="1108296"/>
            <a:ext cx="2929552" cy="4401204"/>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2090755841"/>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B508DF-B9DC-0548-90B6-1A69A899DE80}"/>
              </a:ext>
            </a:extLst>
          </p:cNvPr>
          <p:cNvSpPr/>
          <p:nvPr/>
        </p:nvSpPr>
        <p:spPr>
          <a:xfrm>
            <a:off x="190500" y="370090"/>
            <a:ext cx="5513424"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t>Core materials: Write-in Pupil </a:t>
            </a:r>
            <a:r>
              <a:rPr lang="en-US" sz="2800" dirty="0"/>
              <a:t>B</a:t>
            </a:r>
            <a:r>
              <a:rPr lang="en-US" sz="2800" dirty="0" smtClean="0"/>
              <a:t>ooks or Worksheets</a:t>
            </a:r>
            <a:endParaRPr lang="en-US" sz="2800" dirty="0"/>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pic>
        <p:nvPicPr>
          <p:cNvPr id="7" name="Picture 6" descr="Jolly-Phonics-and-Grammar-progression-image-horizontal.png"/>
          <p:cNvPicPr>
            <a:picLocks noChangeAspect="1"/>
          </p:cNvPicPr>
          <p:nvPr/>
        </p:nvPicPr>
        <p:blipFill rotWithShape="1">
          <a:blip r:embed="rId3" cstate="screen">
            <a:extLst>
              <a:ext uri="{28A0092B-C50C-407E-A947-70E740481C1C}">
                <a14:useLocalDpi xmlns:a14="http://schemas.microsoft.com/office/drawing/2010/main"/>
              </a:ext>
            </a:extLst>
          </a:blip>
          <a:srcRect r="-544"/>
          <a:stretch/>
        </p:blipFill>
        <p:spPr>
          <a:xfrm>
            <a:off x="1182387" y="1327533"/>
            <a:ext cx="10018383" cy="4486918"/>
          </a:xfrm>
          <a:prstGeom prst="rect">
            <a:avLst/>
          </a:prstGeom>
        </p:spPr>
      </p:pic>
      <p:sp>
        <p:nvSpPr>
          <p:cNvPr id="13" name="Rectangle 12">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spTree>
    <p:extLst>
      <p:ext uri="{BB962C8B-B14F-4D97-AF65-F5344CB8AC3E}">
        <p14:creationId xmlns:p14="http://schemas.microsoft.com/office/powerpoint/2010/main" val="2120893412"/>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970325" cy="3604937"/>
          </a:xfrm>
        </p:spPr>
        <p:txBody>
          <a:bodyPr>
            <a:normAutofit lnSpcReduction="10000"/>
          </a:bodyPr>
          <a:lstStyle/>
          <a:p>
            <a:pPr marL="0" indent="0">
              <a:buNone/>
            </a:pPr>
            <a:r>
              <a:rPr lang="en-US" b="1" dirty="0" smtClean="0">
                <a:solidFill>
                  <a:srgbClr val="2F5597"/>
                </a:solidFill>
              </a:rPr>
              <a:t>Similar format to The Phonics Handbook and Phonics Pupil Books</a:t>
            </a:r>
            <a:endParaRPr lang="en-US" dirty="0" smtClean="0">
              <a:solidFill>
                <a:srgbClr val="2F5597"/>
              </a:solidFill>
            </a:endParaRPr>
          </a:p>
          <a:p>
            <a:pPr marL="0" indent="0">
              <a:buNone/>
            </a:pPr>
            <a:endParaRPr lang="en-US" sz="1000" dirty="0" smtClean="0">
              <a:solidFill>
                <a:srgbClr val="2F5597"/>
              </a:solidFill>
            </a:endParaRPr>
          </a:p>
          <a:p>
            <a:pPr>
              <a:buFont typeface="Wingdings" charset="2"/>
              <a:buChar char="ü"/>
            </a:pPr>
            <a:r>
              <a:rPr lang="en-US" dirty="0" smtClean="0">
                <a:solidFill>
                  <a:srgbClr val="2F5597"/>
                </a:solidFill>
              </a:rPr>
              <a:t>Detailed introduction</a:t>
            </a:r>
          </a:p>
          <a:p>
            <a:pPr>
              <a:buFont typeface="Wingdings" charset="2"/>
              <a:buChar char="ü"/>
            </a:pPr>
            <a:r>
              <a:rPr lang="en-US" dirty="0" smtClean="0">
                <a:solidFill>
                  <a:srgbClr val="2F5597"/>
                </a:solidFill>
              </a:rPr>
              <a:t>Teacher’s notes for every lesson</a:t>
            </a:r>
          </a:p>
          <a:p>
            <a:pPr>
              <a:buFont typeface="Wingdings" charset="2"/>
              <a:buChar char="ü"/>
            </a:pPr>
            <a:r>
              <a:rPr lang="en-US" dirty="0" err="1" smtClean="0">
                <a:solidFill>
                  <a:srgbClr val="2F5597"/>
                </a:solidFill>
              </a:rPr>
              <a:t>Photocopiable</a:t>
            </a:r>
            <a:r>
              <a:rPr lang="en-US" dirty="0" smtClean="0">
                <a:solidFill>
                  <a:srgbClr val="2F5597"/>
                </a:solidFill>
              </a:rPr>
              <a:t> worksheets in the Handbooks</a:t>
            </a:r>
          </a:p>
          <a:p>
            <a:pPr>
              <a:buFont typeface="Wingdings" charset="2"/>
              <a:buChar char="ü"/>
            </a:pPr>
            <a:r>
              <a:rPr lang="en-US" dirty="0" err="1" smtClean="0">
                <a:solidFill>
                  <a:srgbClr val="2F5597"/>
                </a:solidFill>
              </a:rPr>
              <a:t>Colour</a:t>
            </a:r>
            <a:r>
              <a:rPr lang="en-US" dirty="0" smtClean="0">
                <a:solidFill>
                  <a:srgbClr val="2F5597"/>
                </a:solidFill>
              </a:rPr>
              <a:t> lesson pages in the Pupil Books</a:t>
            </a:r>
          </a:p>
          <a:p>
            <a:pPr>
              <a:buFont typeface="Wingdings" charset="2"/>
              <a:buChar char="ü"/>
            </a:pPr>
            <a:r>
              <a:rPr lang="en-US" dirty="0" smtClean="0">
                <a:solidFill>
                  <a:srgbClr val="2F5597"/>
                </a:solidFill>
              </a:rPr>
              <a:t>Extension activities</a:t>
            </a:r>
          </a:p>
          <a:p>
            <a:pPr>
              <a:buFont typeface="Wingdings" charset="2"/>
              <a:buChar char="ü"/>
            </a:pPr>
            <a:endParaRPr lang="en-US" dirty="0" smtClean="0">
              <a:solidFill>
                <a:srgbClr val="2F5597"/>
              </a:solidFill>
            </a:endParaRPr>
          </a:p>
        </p:txBody>
      </p:sp>
      <p:sp>
        <p:nvSpPr>
          <p:cNvPr id="4" name="Rectangle 3">
            <a:extLst>
              <a:ext uri="{FF2B5EF4-FFF2-40B4-BE49-F238E27FC236}">
                <a16:creationId xmlns:a16="http://schemas.microsoft.com/office/drawing/2014/main" xmlns="" id="{D6B508DF-B9DC-0548-90B6-1A69A899DE80}"/>
              </a:ext>
            </a:extLst>
          </p:cNvPr>
          <p:cNvSpPr/>
          <p:nvPr/>
        </p:nvSpPr>
        <p:spPr>
          <a:xfrm>
            <a:off x="190499" y="370090"/>
            <a:ext cx="5714021" cy="900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t>Handbooks and Pupil Books</a:t>
            </a:r>
          </a:p>
        </p:txBody>
      </p:sp>
      <p:sp>
        <p:nvSpPr>
          <p:cNvPr id="6" name="Oval 5">
            <a:extLst>
              <a:ext uri="{FF2B5EF4-FFF2-40B4-BE49-F238E27FC236}">
                <a16:creationId xmlns:a16="http://schemas.microsoft.com/office/drawing/2014/main" xmlns="" id="{35310E5E-0538-E744-A842-92D602E3CE89}"/>
              </a:ext>
            </a:extLst>
          </p:cNvPr>
          <p:cNvSpPr/>
          <p:nvPr/>
        </p:nvSpPr>
        <p:spPr>
          <a:xfrm>
            <a:off x="54867" y="5542961"/>
            <a:ext cx="1307831" cy="124602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Raising Standards for All</a:t>
            </a:r>
            <a:endParaRPr lang="en-US" sz="1200" dirty="0"/>
          </a:p>
        </p:txBody>
      </p:sp>
      <p:sp>
        <p:nvSpPr>
          <p:cNvPr id="8" name="Rectangle 7">
            <a:extLst>
              <a:ext uri="{FF2B5EF4-FFF2-40B4-BE49-F238E27FC236}">
                <a16:creationId xmlns:a16="http://schemas.microsoft.com/office/drawing/2014/main" xmlns="" id="{663E1AC6-156C-1A44-916C-09A0F6CB084F}"/>
              </a:ext>
            </a:extLst>
          </p:cNvPr>
          <p:cNvSpPr/>
          <p:nvPr/>
        </p:nvSpPr>
        <p:spPr>
          <a:xfrm>
            <a:off x="1362698" y="6270831"/>
            <a:ext cx="277324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accent1">
                    <a:lumMod val="75000"/>
                  </a:schemeClr>
                </a:solidFill>
              </a:rPr>
              <a:t>Jolly Grammar</a:t>
            </a:r>
            <a:r>
              <a:rPr lang="en-US" sz="1400" dirty="0">
                <a:solidFill>
                  <a:schemeClr val="accent1">
                    <a:lumMod val="75000"/>
                  </a:schemeClr>
                </a:solidFill>
              </a:rPr>
              <a:t> </a:t>
            </a:r>
            <a:r>
              <a:rPr lang="en-US" sz="1400" dirty="0" smtClean="0">
                <a:solidFill>
                  <a:schemeClr val="accent1">
                    <a:lumMod val="75000"/>
                  </a:schemeClr>
                </a:solidFill>
              </a:rPr>
              <a:t>Presentation</a:t>
            </a:r>
            <a:endParaRPr lang="en-US" sz="1400" dirty="0">
              <a:solidFill>
                <a:schemeClr val="accent1">
                  <a:lumMod val="75000"/>
                </a:schemeClr>
              </a:solidFill>
            </a:endParaRPr>
          </a:p>
        </p:txBody>
      </p:sp>
      <p:pic>
        <p:nvPicPr>
          <p:cNvPr id="11" name="Picture 10" descr="JL062-Grammar-3-Teacher's-Book-LR-RGB.jpg"/>
          <p:cNvPicPr>
            <a:picLocks noChangeAspect="1"/>
          </p:cNvPicPr>
          <p:nvPr/>
        </p:nvPicPr>
        <p:blipFill rotWithShape="1">
          <a:blip r:embed="rId3" cstate="screen">
            <a:extLst>
              <a:ext uri="{28A0092B-C50C-407E-A947-70E740481C1C}">
                <a14:useLocalDpi xmlns:a14="http://schemas.microsoft.com/office/drawing/2010/main"/>
              </a:ext>
            </a:extLst>
          </a:blip>
          <a:srcRect b="-559"/>
          <a:stretch/>
        </p:blipFill>
        <p:spPr>
          <a:xfrm rot="216954">
            <a:off x="9951828" y="1727777"/>
            <a:ext cx="1657941" cy="2388558"/>
          </a:xfrm>
          <a:prstGeom prst="rect">
            <a:avLst/>
          </a:prstGeom>
          <a:ln>
            <a:solidFill>
              <a:schemeClr val="accent1"/>
            </a:solidFill>
          </a:ln>
          <a:effectLst>
            <a:glow rad="101600">
              <a:schemeClr val="bg1">
                <a:alpha val="75000"/>
              </a:schemeClr>
            </a:glow>
          </a:effectLst>
        </p:spPr>
      </p:pic>
      <p:pic>
        <p:nvPicPr>
          <p:cNvPr id="12" name="Picture 11" descr="Grammar-3-Pupil-Book---JL054---BE-Prec-Front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94884">
            <a:off x="8087019" y="186748"/>
            <a:ext cx="1688605" cy="2388558"/>
          </a:xfrm>
          <a:prstGeom prst="rect">
            <a:avLst/>
          </a:prstGeom>
          <a:ln>
            <a:solidFill>
              <a:schemeClr val="accent1"/>
            </a:solidFill>
          </a:ln>
          <a:effectLst>
            <a:glow rad="101600">
              <a:schemeClr val="bg1">
                <a:alpha val="75000"/>
              </a:schemeClr>
            </a:glow>
          </a:effectLst>
        </p:spPr>
      </p:pic>
      <p:pic>
        <p:nvPicPr>
          <p:cNvPr id="10" name="Picture 9" descr="JL833-The-Grammar-3-Handbook-LR-RG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60000">
            <a:off x="8178119" y="3079151"/>
            <a:ext cx="1837027" cy="2402664"/>
          </a:xfrm>
          <a:prstGeom prst="rect">
            <a:avLst/>
          </a:prstGeom>
          <a:ln>
            <a:solidFill>
              <a:schemeClr val="accent1"/>
            </a:solidFill>
          </a:ln>
          <a:effectLst>
            <a:glow rad="101600">
              <a:schemeClr val="bg1">
                <a:alpha val="75000"/>
              </a:schemeClr>
            </a:glow>
          </a:effectLst>
        </p:spPr>
      </p:pic>
    </p:spTree>
    <p:extLst>
      <p:ext uri="{BB962C8B-B14F-4D97-AF65-F5344CB8AC3E}">
        <p14:creationId xmlns:p14="http://schemas.microsoft.com/office/powerpoint/2010/main" val="3471237857"/>
      </p:ext>
    </p:extLst>
  </p:cSld>
  <p:clrMapOvr>
    <a:masterClrMapping/>
  </p:clrMapOvr>
  <mc:AlternateContent xmlns:mc="http://schemas.openxmlformats.org/markup-compatibility/2006" xmlns:p14="http://schemas.microsoft.com/office/powerpoint/2010/main">
    <mc:Choice Requires="p14">
      <p:transition spd="slow" p14:dur="900">
        <p:pull/>
      </p:transition>
    </mc:Choice>
    <mc:Fallback xmlns="">
      <p:transition xmlns:p14="http://schemas.microsoft.com/office/powerpoint/2010/main" spd="slow">
        <p:pull/>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15157</TotalTime>
  <Words>3477</Words>
  <Application>Microsoft Macintosh PowerPoint</Application>
  <PresentationFormat>Custom</PresentationFormat>
  <Paragraphs>565</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Suzy Medeiros</dc:creator>
  <cp:lastModifiedBy>Brad Peterson</cp:lastModifiedBy>
  <cp:revision>186</cp:revision>
  <cp:lastPrinted>2020-03-08T22:30:35Z</cp:lastPrinted>
  <dcterms:created xsi:type="dcterms:W3CDTF">2020-03-08T14:19:51Z</dcterms:created>
  <dcterms:modified xsi:type="dcterms:W3CDTF">2021-07-16T16:22:45Z</dcterms:modified>
</cp:coreProperties>
</file>